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514" r:id="rId2"/>
    <p:sldId id="781" r:id="rId3"/>
    <p:sldId id="718" r:id="rId4"/>
    <p:sldId id="800" r:id="rId5"/>
    <p:sldId id="782" r:id="rId6"/>
    <p:sldId id="783" r:id="rId7"/>
    <p:sldId id="773" r:id="rId8"/>
    <p:sldId id="784" r:id="rId9"/>
    <p:sldId id="785" r:id="rId10"/>
    <p:sldId id="786" r:id="rId11"/>
    <p:sldId id="814" r:id="rId12"/>
    <p:sldId id="787" r:id="rId13"/>
    <p:sldId id="813" r:id="rId14"/>
    <p:sldId id="788" r:id="rId15"/>
    <p:sldId id="802" r:id="rId16"/>
    <p:sldId id="789" r:id="rId17"/>
    <p:sldId id="803" r:id="rId18"/>
    <p:sldId id="804" r:id="rId19"/>
    <p:sldId id="791" r:id="rId20"/>
    <p:sldId id="805" r:id="rId21"/>
    <p:sldId id="815" r:id="rId22"/>
    <p:sldId id="790" r:id="rId23"/>
    <p:sldId id="792" r:id="rId24"/>
    <p:sldId id="816" r:id="rId25"/>
    <p:sldId id="793" r:id="rId26"/>
    <p:sldId id="795" r:id="rId27"/>
    <p:sldId id="796" r:id="rId28"/>
    <p:sldId id="806" r:id="rId29"/>
    <p:sldId id="797" r:id="rId30"/>
    <p:sldId id="808" r:id="rId31"/>
    <p:sldId id="807" r:id="rId32"/>
    <p:sldId id="817" r:id="rId33"/>
    <p:sldId id="798" r:id="rId34"/>
    <p:sldId id="812" r:id="rId35"/>
    <p:sldId id="799" r:id="rId36"/>
    <p:sldId id="809" r:id="rId37"/>
    <p:sldId id="810" r:id="rId38"/>
    <p:sldId id="811" r:id="rId39"/>
    <p:sldId id="818" r:id="rId4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339933"/>
    <a:srgbClr val="FFA521"/>
    <a:srgbClr val="0099FF"/>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70" autoAdjust="0"/>
    <p:restoredTop sz="88138" autoAdjust="0"/>
  </p:normalViewPr>
  <p:slideViewPr>
    <p:cSldViewPr snapToGrid="0">
      <p:cViewPr varScale="1">
        <p:scale>
          <a:sx n="101" d="100"/>
          <a:sy n="101" d="100"/>
        </p:scale>
        <p:origin x="1290" y="102"/>
      </p:cViewPr>
      <p:guideLst/>
    </p:cSldViewPr>
  </p:slideViewPr>
  <p:outlineViewPr>
    <p:cViewPr>
      <p:scale>
        <a:sx n="100" d="100"/>
        <a:sy n="100" d="100"/>
      </p:scale>
      <p:origin x="0" y="-396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A3F0DF-3C8C-4487-B997-9EC518A272F5}" type="datetimeFigureOut">
              <a:rPr lang="de-CH" smtClean="0"/>
              <a:t>15.12.2017</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7D58-3D32-4171-AC10-4871358870A9}" type="slidenum">
              <a:rPr lang="de-CH" smtClean="0"/>
              <a:t>‹Nr.›</a:t>
            </a:fld>
            <a:endParaRPr lang="de-CH"/>
          </a:p>
        </p:txBody>
      </p:sp>
    </p:spTree>
    <p:extLst>
      <p:ext uri="{BB962C8B-B14F-4D97-AF65-F5344CB8AC3E}">
        <p14:creationId xmlns:p14="http://schemas.microsoft.com/office/powerpoint/2010/main" val="4183673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r>
              <a:rPr lang="de-CH" b="1" dirty="0"/>
              <a:t>Ideen zur Umsetzung/Diskussion:</a:t>
            </a:r>
          </a:p>
          <a:p>
            <a:pPr marL="171450" indent="-171450">
              <a:buFont typeface="Arial" panose="020B0604020202020204" pitchFamily="34" charset="0"/>
              <a:buChar char="•"/>
            </a:pPr>
            <a:r>
              <a:rPr lang="de-CH" dirty="0"/>
              <a:t>Bild: Weiss jemand, wo sich dieses Gebäude befindet bzw. wovon es ein Teil ist?</a:t>
            </a:r>
          </a:p>
        </p:txBody>
      </p:sp>
      <p:sp>
        <p:nvSpPr>
          <p:cNvPr id="4" name="Foliennummernplatzhalter 3"/>
          <p:cNvSpPr>
            <a:spLocks noGrp="1"/>
          </p:cNvSpPr>
          <p:nvPr>
            <p:ph type="sldNum" sz="quarter" idx="10"/>
          </p:nvPr>
        </p:nvSpPr>
        <p:spPr/>
        <p:txBody>
          <a:bodyPr/>
          <a:lstStyle/>
          <a:p>
            <a:fld id="{2A307D58-3D32-4171-AC10-4871358870A9}" type="slidenum">
              <a:rPr lang="de-CH" smtClean="0"/>
              <a:t>1</a:t>
            </a:fld>
            <a:endParaRPr lang="de-CH"/>
          </a:p>
        </p:txBody>
      </p:sp>
    </p:spTree>
    <p:extLst>
      <p:ext uri="{BB962C8B-B14F-4D97-AF65-F5344CB8AC3E}">
        <p14:creationId xmlns:p14="http://schemas.microsoft.com/office/powerpoint/2010/main" val="2654315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Bildinterpretation: Was sieht man auf dem Bild? Wie interpretiert ihr es?</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https://upload.wikimedia.org/wikipedia/commons/f/fd/Stroop_Report_-_Warsaw_Ghetto_Uprising_09.jpg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10</a:t>
            </a:fld>
            <a:endParaRPr lang="de-CH"/>
          </a:p>
        </p:txBody>
      </p:sp>
    </p:spTree>
    <p:extLst>
      <p:ext uri="{BB962C8B-B14F-4D97-AF65-F5344CB8AC3E}">
        <p14:creationId xmlns:p14="http://schemas.microsoft.com/office/powerpoint/2010/main" val="3442667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darüber diskutieren:</a:t>
            </a:r>
          </a:p>
          <a:p>
            <a:pPr marL="628650" lvl="1" indent="-171450">
              <a:buFont typeface="Arial" panose="020B0604020202020204" pitchFamily="34" charset="0"/>
              <a:buChar char="•"/>
            </a:pPr>
            <a:r>
              <a:rPr lang="de-CH" b="0" dirty="0"/>
              <a:t>Wer wird für die «Vergeltungsmassnahmen» ausgelesen?</a:t>
            </a:r>
          </a:p>
          <a:p>
            <a:pPr marL="628650" lvl="1" indent="-171450">
              <a:buFont typeface="Arial" panose="020B0604020202020204" pitchFamily="34" charset="0"/>
              <a:buChar char="•"/>
            </a:pPr>
            <a:r>
              <a:rPr lang="de-CH" b="0" dirty="0"/>
              <a:t>Sind diese Exekutionen – aus Sicht der SS – eine endgültige Lösung? Weshalb (nicht)?</a:t>
            </a:r>
          </a:p>
        </p:txBody>
      </p:sp>
      <p:sp>
        <p:nvSpPr>
          <p:cNvPr id="4" name="Foliennummernplatzhalter 3"/>
          <p:cNvSpPr>
            <a:spLocks noGrp="1"/>
          </p:cNvSpPr>
          <p:nvPr>
            <p:ph type="sldNum" sz="quarter" idx="10"/>
          </p:nvPr>
        </p:nvSpPr>
        <p:spPr/>
        <p:txBody>
          <a:bodyPr/>
          <a:lstStyle/>
          <a:p>
            <a:fld id="{2A307D58-3D32-4171-AC10-4871358870A9}" type="slidenum">
              <a:rPr lang="de-CH" smtClean="0"/>
              <a:t>11</a:t>
            </a:fld>
            <a:endParaRPr lang="de-CH"/>
          </a:p>
        </p:txBody>
      </p:sp>
    </p:spTree>
    <p:extLst>
      <p:ext uri="{BB962C8B-B14F-4D97-AF65-F5344CB8AC3E}">
        <p14:creationId xmlns:p14="http://schemas.microsoft.com/office/powerpoint/2010/main" val="2920465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«Arbeit macht frei» – Diskussion anregen, was dieser Slogan bedeutet. Weiss jemand, wo er sich befindet? Stimmt es für diese Situation, macht Arbeit im KZ frei?</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https://upload.wikimedia.org/wikipedia/commons/7/74/Auschwitz-Work_Set_Free-new.JPG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12</a:t>
            </a:fld>
            <a:endParaRPr lang="de-CH"/>
          </a:p>
        </p:txBody>
      </p:sp>
    </p:spTree>
    <p:extLst>
      <p:ext uri="{BB962C8B-B14F-4D97-AF65-F5344CB8AC3E}">
        <p14:creationId xmlns:p14="http://schemas.microsoft.com/office/powerpoint/2010/main" val="1142202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die folgenden Fragen beantworten:</a:t>
            </a:r>
          </a:p>
          <a:p>
            <a:pPr marL="628650" lvl="1" indent="-171450">
              <a:buFont typeface="Arial" panose="020B0604020202020204" pitchFamily="34" charset="0"/>
              <a:buChar char="•"/>
            </a:pPr>
            <a:r>
              <a:rPr lang="de-CH" b="0" dirty="0"/>
              <a:t>Was ist die «Endlösung»?</a:t>
            </a:r>
          </a:p>
          <a:p>
            <a:pPr marL="628650" lvl="1" indent="-171450">
              <a:buFont typeface="Arial" panose="020B0604020202020204" pitchFamily="34" charset="0"/>
              <a:buChar char="•"/>
            </a:pPr>
            <a:r>
              <a:rPr lang="de-CH" b="0" dirty="0"/>
              <a:t>Weshalb sollen die Juden nach Geschlechtern getrennt werden?</a:t>
            </a:r>
          </a:p>
          <a:p>
            <a:pPr marL="628650" lvl="1" indent="-171450">
              <a:buFont typeface="Arial" panose="020B0604020202020204" pitchFamily="34" charset="0"/>
              <a:buChar char="•"/>
            </a:pPr>
            <a:r>
              <a:rPr lang="de-CH" b="0" dirty="0"/>
              <a:t>Was bedeutet dieser Satz – gib ihn in eigenen Worten wieder: «Der Restbestand wird, da es sich bei diesen zweifellos um den widerstandsfähigsten Teil handelt, entsprechend behandelt werden müssen, da dieser, eine natürliche Auslese darstellend, bei Freilassung die Keimzelle eines neuen jüdischen Aufbaus bilden würde.»</a:t>
            </a:r>
          </a:p>
          <a:p>
            <a:pPr marL="628650" lvl="1" indent="-171450">
              <a:buFont typeface="Arial" panose="020B0604020202020204" pitchFamily="34" charset="0"/>
              <a:buChar char="•"/>
            </a:pPr>
            <a:r>
              <a:rPr lang="de-CH" b="0" dirty="0"/>
              <a:t>Was erfährt man über die Stationen, die die Juden durchlaufen?</a:t>
            </a:r>
          </a:p>
        </p:txBody>
      </p:sp>
      <p:sp>
        <p:nvSpPr>
          <p:cNvPr id="4" name="Foliennummernplatzhalter 3"/>
          <p:cNvSpPr>
            <a:spLocks noGrp="1"/>
          </p:cNvSpPr>
          <p:nvPr>
            <p:ph type="sldNum" sz="quarter" idx="10"/>
          </p:nvPr>
        </p:nvSpPr>
        <p:spPr/>
        <p:txBody>
          <a:bodyPr/>
          <a:lstStyle/>
          <a:p>
            <a:fld id="{2A307D58-3D32-4171-AC10-4871358870A9}" type="slidenum">
              <a:rPr lang="de-CH" smtClean="0"/>
              <a:t>13</a:t>
            </a:fld>
            <a:endParaRPr lang="de-CH"/>
          </a:p>
        </p:txBody>
      </p:sp>
    </p:spTree>
    <p:extLst>
      <p:ext uri="{BB962C8B-B14F-4D97-AF65-F5344CB8AC3E}">
        <p14:creationId xmlns:p14="http://schemas.microsoft.com/office/powerpoint/2010/main" val="3380863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https://upload.wikimedia.org/wikipedia/commons/0/0b/Deportation_to_Treblinka_from_ghetto_in_Siedlce_1942.jpg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14</a:t>
            </a:fld>
            <a:endParaRPr lang="de-CH"/>
          </a:p>
        </p:txBody>
      </p:sp>
    </p:spTree>
    <p:extLst>
      <p:ext uri="{BB962C8B-B14F-4D97-AF65-F5344CB8AC3E}">
        <p14:creationId xmlns:p14="http://schemas.microsoft.com/office/powerpoint/2010/main" val="1454283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https://upload.wikimedia.org/wikipedia/commons/2/29/WW2-Holocaust-Europe_DE.png</a:t>
            </a:r>
          </a:p>
        </p:txBody>
      </p:sp>
      <p:sp>
        <p:nvSpPr>
          <p:cNvPr id="4" name="Foliennummernplatzhalter 3"/>
          <p:cNvSpPr>
            <a:spLocks noGrp="1"/>
          </p:cNvSpPr>
          <p:nvPr>
            <p:ph type="sldNum" sz="quarter" idx="10"/>
          </p:nvPr>
        </p:nvSpPr>
        <p:spPr/>
        <p:txBody>
          <a:bodyPr/>
          <a:lstStyle/>
          <a:p>
            <a:fld id="{2A307D58-3D32-4171-AC10-4871358870A9}" type="slidenum">
              <a:rPr lang="de-CH" smtClean="0"/>
              <a:t>15</a:t>
            </a:fld>
            <a:endParaRPr lang="de-CH"/>
          </a:p>
        </p:txBody>
      </p:sp>
    </p:spTree>
    <p:extLst>
      <p:ext uri="{BB962C8B-B14F-4D97-AF65-F5344CB8AC3E}">
        <p14:creationId xmlns:p14="http://schemas.microsoft.com/office/powerpoint/2010/main" val="148090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Auschwitz – Bilder aus der Hölle</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https://upload.wikimedia.org/wikipedia/commons/7/7d/O%C5%9Bwi%C4%99cim_-_dawny_ob%C3%B3z_koncentracyjny_%E2%80%9EAuschwitz-Birkenau%E2%80%9D_05.jpg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16</a:t>
            </a:fld>
            <a:endParaRPr lang="de-CH"/>
          </a:p>
        </p:txBody>
      </p:sp>
    </p:spTree>
    <p:extLst>
      <p:ext uri="{BB962C8B-B14F-4D97-AF65-F5344CB8AC3E}">
        <p14:creationId xmlns:p14="http://schemas.microsoft.com/office/powerpoint/2010/main" val="1024614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https://upload.wikimedia.org/wikipedia/commons/2/29/WW2-Holocaust-Europe_DE.png</a:t>
            </a:r>
          </a:p>
        </p:txBody>
      </p:sp>
      <p:sp>
        <p:nvSpPr>
          <p:cNvPr id="4" name="Foliennummernplatzhalter 3"/>
          <p:cNvSpPr>
            <a:spLocks noGrp="1"/>
          </p:cNvSpPr>
          <p:nvPr>
            <p:ph type="sldNum" sz="quarter" idx="10"/>
          </p:nvPr>
        </p:nvSpPr>
        <p:spPr/>
        <p:txBody>
          <a:bodyPr/>
          <a:lstStyle/>
          <a:p>
            <a:fld id="{2A307D58-3D32-4171-AC10-4871358870A9}" type="slidenum">
              <a:rPr lang="de-CH" smtClean="0"/>
              <a:t>17</a:t>
            </a:fld>
            <a:endParaRPr lang="de-CH"/>
          </a:p>
        </p:txBody>
      </p:sp>
    </p:spTree>
    <p:extLst>
      <p:ext uri="{BB962C8B-B14F-4D97-AF65-F5344CB8AC3E}">
        <p14:creationId xmlns:p14="http://schemas.microsoft.com/office/powerpoint/2010/main" val="2760517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Frage aufwerfen: Weiss jemand, wieso eine solche Einteilung stattfindet? Was könnte mit den «arbeitsfähigen» Juden geschehen, was mit den «nicht-arbeitsfähigen» Juden?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u="none" kern="1200" dirty="0">
                <a:solidFill>
                  <a:schemeClr val="tx1"/>
                </a:solidFill>
                <a:effectLst/>
                <a:latin typeface="+mn-lt"/>
                <a:ea typeface="+mn-ea"/>
                <a:cs typeface="+mn-cs"/>
                <a:sym typeface="Wingdings" panose="05000000000000000000" pitchFamily="2" charset="2"/>
              </a:rPr>
              <a:t>’Ich wollte leben!’ – Mit 13 im KZ Auschwitz</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Eigenes Foto</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18</a:t>
            </a:fld>
            <a:endParaRPr lang="de-CH"/>
          </a:p>
        </p:txBody>
      </p:sp>
    </p:spTree>
    <p:extLst>
      <p:ext uri="{BB962C8B-B14F-4D97-AF65-F5344CB8AC3E}">
        <p14:creationId xmlns:p14="http://schemas.microsoft.com/office/powerpoint/2010/main" val="4032930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Wieso sind die Gaskammern als Duschräume getarnt? Wieso macht sich die SS die Mühe, Attrappen von Duschköpfen anzubringen?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https://upload.wikimedia.org/wikipedia/commons/thumb/c/c2/Gaskammer_innen.jpg/1280px-Gaskammer_innen.jpg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5</a:t>
            </a:r>
          </a:p>
        </p:txBody>
      </p:sp>
      <p:sp>
        <p:nvSpPr>
          <p:cNvPr id="4" name="Foliennummernplatzhalter 3"/>
          <p:cNvSpPr>
            <a:spLocks noGrp="1"/>
          </p:cNvSpPr>
          <p:nvPr>
            <p:ph type="sldNum" sz="quarter" idx="10"/>
          </p:nvPr>
        </p:nvSpPr>
        <p:spPr/>
        <p:txBody>
          <a:bodyPr/>
          <a:lstStyle/>
          <a:p>
            <a:fld id="{2A307D58-3D32-4171-AC10-4871358870A9}" type="slidenum">
              <a:rPr lang="de-CH" smtClean="0"/>
              <a:t>19</a:t>
            </a:fld>
            <a:endParaRPr lang="de-CH"/>
          </a:p>
        </p:txBody>
      </p:sp>
    </p:spTree>
    <p:extLst>
      <p:ext uri="{BB962C8B-B14F-4D97-AF65-F5344CB8AC3E}">
        <p14:creationId xmlns:p14="http://schemas.microsoft.com/office/powerpoint/2010/main" val="243862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die Frage an die </a:t>
            </a:r>
            <a:r>
              <a:rPr lang="de-CH" b="0" dirty="0" err="1"/>
              <a:t>SuS</a:t>
            </a:r>
            <a:r>
              <a:rPr lang="de-CH" b="0" dirty="0"/>
              <a:t> weitergeben: Weiss jemand, was der Holocaust ist?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https://upload.wikimedia.org/wikipedia/commons/8/84/Rows_of_bodies_of_dead_inmates_fill_the_yard_of_Lager_Nordhausen%2C_a_Gestapo_concentration_camp.jpg</a:t>
            </a:r>
          </a:p>
          <a:p>
            <a:pPr marL="0" indent="0">
              <a:buFontTx/>
              <a:buNone/>
            </a:pPr>
            <a:endParaRPr lang="de-CH" dirty="0"/>
          </a:p>
          <a:p>
            <a:pPr marL="0" indent="0">
              <a:buFontTx/>
              <a:buNone/>
            </a:pPr>
            <a:r>
              <a:rPr lang="de-CH" b="1" dirty="0"/>
              <a:t>Arbeitsblatt</a:t>
            </a:r>
            <a:r>
              <a:rPr lang="de-CH" dirty="0"/>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a:t>
            </a:fld>
            <a:endParaRPr lang="de-CH"/>
          </a:p>
        </p:txBody>
      </p:sp>
    </p:spTree>
    <p:extLst>
      <p:ext uri="{BB962C8B-B14F-4D97-AF65-F5344CB8AC3E}">
        <p14:creationId xmlns:p14="http://schemas.microsoft.com/office/powerpoint/2010/main" val="678419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https://upload.wikimedia.org/wikipedia/commons/2/2e/Zyklon_B_Gas_Canister_and_Crystals_-_Majdanek_Concentration_Camp_-_Lublin_-_Poland.jpg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5</a:t>
            </a:r>
          </a:p>
        </p:txBody>
      </p:sp>
      <p:sp>
        <p:nvSpPr>
          <p:cNvPr id="4" name="Foliennummernplatzhalter 3"/>
          <p:cNvSpPr>
            <a:spLocks noGrp="1"/>
          </p:cNvSpPr>
          <p:nvPr>
            <p:ph type="sldNum" sz="quarter" idx="10"/>
          </p:nvPr>
        </p:nvSpPr>
        <p:spPr/>
        <p:txBody>
          <a:bodyPr/>
          <a:lstStyle/>
          <a:p>
            <a:fld id="{2A307D58-3D32-4171-AC10-4871358870A9}" type="slidenum">
              <a:rPr lang="de-CH" smtClean="0"/>
              <a:t>20</a:t>
            </a:fld>
            <a:endParaRPr lang="de-CH"/>
          </a:p>
        </p:txBody>
      </p:sp>
    </p:spTree>
    <p:extLst>
      <p:ext uri="{BB962C8B-B14F-4D97-AF65-F5344CB8AC3E}">
        <p14:creationId xmlns:p14="http://schemas.microsoft.com/office/powerpoint/2010/main" val="5601248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Was erfährt man über das Vorgehen der SS, um hier die Russen, später aber auch die Juden, umzubringen?</a:t>
            </a:r>
          </a:p>
          <a:p>
            <a:pPr marL="171450" indent="-171450">
              <a:buFont typeface="Arial" panose="020B0604020202020204" pitchFamily="34" charset="0"/>
              <a:buChar char="•"/>
            </a:pPr>
            <a:r>
              <a:rPr lang="de-CH" b="0" dirty="0"/>
              <a:t>Rudolf Höss war der erste Lagerkommandant von Auschwitz. Was erfährt man darüber, was er von dieser Methode der Tötung bzw. allgemein von der Beseitigung der Juden hält?</a:t>
            </a:r>
          </a:p>
        </p:txBody>
      </p:sp>
      <p:sp>
        <p:nvSpPr>
          <p:cNvPr id="4" name="Foliennummernplatzhalter 3"/>
          <p:cNvSpPr>
            <a:spLocks noGrp="1"/>
          </p:cNvSpPr>
          <p:nvPr>
            <p:ph type="sldNum" sz="quarter" idx="10"/>
          </p:nvPr>
        </p:nvSpPr>
        <p:spPr/>
        <p:txBody>
          <a:bodyPr/>
          <a:lstStyle/>
          <a:p>
            <a:fld id="{2A307D58-3D32-4171-AC10-4871358870A9}" type="slidenum">
              <a:rPr lang="de-CH" smtClean="0"/>
              <a:t>21</a:t>
            </a:fld>
            <a:endParaRPr lang="de-CH"/>
          </a:p>
        </p:txBody>
      </p:sp>
    </p:spTree>
    <p:extLst>
      <p:ext uri="{BB962C8B-B14F-4D97-AF65-F5344CB8AC3E}">
        <p14:creationId xmlns:p14="http://schemas.microsoft.com/office/powerpoint/2010/main" val="3569677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Eigenes Foto</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5</a:t>
            </a:r>
          </a:p>
        </p:txBody>
      </p:sp>
      <p:sp>
        <p:nvSpPr>
          <p:cNvPr id="4" name="Foliennummernplatzhalter 3"/>
          <p:cNvSpPr>
            <a:spLocks noGrp="1"/>
          </p:cNvSpPr>
          <p:nvPr>
            <p:ph type="sldNum" sz="quarter" idx="10"/>
          </p:nvPr>
        </p:nvSpPr>
        <p:spPr/>
        <p:txBody>
          <a:bodyPr/>
          <a:lstStyle/>
          <a:p>
            <a:fld id="{2A307D58-3D32-4171-AC10-4871358870A9}" type="slidenum">
              <a:rPr lang="de-CH" smtClean="0"/>
              <a:t>22</a:t>
            </a:fld>
            <a:endParaRPr lang="de-CH"/>
          </a:p>
        </p:txBody>
      </p:sp>
    </p:spTree>
    <p:extLst>
      <p:ext uri="{BB962C8B-B14F-4D97-AF65-F5344CB8AC3E}">
        <p14:creationId xmlns:p14="http://schemas.microsoft.com/office/powerpoint/2010/main" val="936012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NS-Propagandafilm über das KZ Theresienstadt</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https://upload.wikimedia.org/wikipedia/commons/a/a9/Tatuerat_f%C3%A5ngnummer.jpg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6</a:t>
            </a:r>
          </a:p>
        </p:txBody>
      </p:sp>
      <p:sp>
        <p:nvSpPr>
          <p:cNvPr id="4" name="Foliennummernplatzhalter 3"/>
          <p:cNvSpPr>
            <a:spLocks noGrp="1"/>
          </p:cNvSpPr>
          <p:nvPr>
            <p:ph type="sldNum" sz="quarter" idx="10"/>
          </p:nvPr>
        </p:nvSpPr>
        <p:spPr/>
        <p:txBody>
          <a:bodyPr/>
          <a:lstStyle/>
          <a:p>
            <a:fld id="{2A307D58-3D32-4171-AC10-4871358870A9}" type="slidenum">
              <a:rPr lang="de-CH" smtClean="0"/>
              <a:t>23</a:t>
            </a:fld>
            <a:endParaRPr lang="de-CH"/>
          </a:p>
        </p:txBody>
      </p:sp>
    </p:spTree>
    <p:extLst>
      <p:ext uri="{BB962C8B-B14F-4D97-AF65-F5344CB8AC3E}">
        <p14:creationId xmlns:p14="http://schemas.microsoft.com/office/powerpoint/2010/main" val="2692999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err="1"/>
              <a:t>SuS</a:t>
            </a:r>
            <a:r>
              <a:rPr lang="de-CH" b="0" dirty="0"/>
              <a:t> sollen die Quelle lesen und die Fragen beantworten:</a:t>
            </a:r>
          </a:p>
          <a:p>
            <a:pPr marL="628650" lvl="1" indent="-171450">
              <a:buFont typeface="Arial" panose="020B0604020202020204" pitchFamily="34" charset="0"/>
              <a:buChar char="•"/>
            </a:pPr>
            <a:r>
              <a:rPr lang="de-CH" b="0" dirty="0"/>
              <a:t>Was geschieht mit den Juden bei der Ankunft?</a:t>
            </a:r>
          </a:p>
          <a:p>
            <a:pPr marL="628650" lvl="1" indent="-171450">
              <a:buFont typeface="Arial" panose="020B0604020202020204" pitchFamily="34" charset="0"/>
              <a:buChar char="•"/>
            </a:pPr>
            <a:r>
              <a:rPr lang="de-CH" b="0" dirty="0"/>
              <a:t>Was erfährt man über die Arbeit, die verrichtet werden muss? Was ist das Ziel dieser?</a:t>
            </a:r>
          </a:p>
          <a:p>
            <a:pPr marL="628650" lvl="1" indent="-171450">
              <a:buFont typeface="Arial" panose="020B0604020202020204" pitchFamily="34" charset="0"/>
              <a:buChar char="•"/>
            </a:pPr>
            <a:r>
              <a:rPr lang="de-CH" b="0" dirty="0"/>
              <a:t>Wie steht es mit den Lebensbedingungen? Werden die Juden gut behandelt?</a:t>
            </a:r>
          </a:p>
        </p:txBody>
      </p:sp>
      <p:sp>
        <p:nvSpPr>
          <p:cNvPr id="4" name="Foliennummernplatzhalter 3"/>
          <p:cNvSpPr>
            <a:spLocks noGrp="1"/>
          </p:cNvSpPr>
          <p:nvPr>
            <p:ph type="sldNum" sz="quarter" idx="10"/>
          </p:nvPr>
        </p:nvSpPr>
        <p:spPr/>
        <p:txBody>
          <a:bodyPr/>
          <a:lstStyle/>
          <a:p>
            <a:fld id="{2A307D58-3D32-4171-AC10-4871358870A9}" type="slidenum">
              <a:rPr lang="de-CH" smtClean="0"/>
              <a:t>24</a:t>
            </a:fld>
            <a:endParaRPr lang="de-CH"/>
          </a:p>
        </p:txBody>
      </p:sp>
    </p:spTree>
    <p:extLst>
      <p:ext uri="{BB962C8B-B14F-4D97-AF65-F5344CB8AC3E}">
        <p14:creationId xmlns:p14="http://schemas.microsoft.com/office/powerpoint/2010/main" val="35343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Vor dem Einblenden des Textes die </a:t>
            </a:r>
            <a:r>
              <a:rPr lang="de-CH" b="0" dirty="0" err="1"/>
              <a:t>SuS</a:t>
            </a:r>
            <a:r>
              <a:rPr lang="de-CH" b="0" dirty="0"/>
              <a:t> fragen: Was könnte das auf dem Bild sein? Welche Folgen könnte das haben? (&gt; Sehr schlechte Hygienebedingungen, kein Respekt vor den Menschen, etc.)</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Eigenes Foto</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6</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25</a:t>
            </a:fld>
            <a:endParaRPr lang="de-CH"/>
          </a:p>
        </p:txBody>
      </p:sp>
    </p:spTree>
    <p:extLst>
      <p:ext uri="{BB962C8B-B14F-4D97-AF65-F5344CB8AC3E}">
        <p14:creationId xmlns:p14="http://schemas.microsoft.com/office/powerpoint/2010/main" val="603412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a:t>
            </a:r>
          </a:p>
          <a:p>
            <a:pPr marL="628650" lvl="1" indent="-171450">
              <a:buFont typeface="Arial" panose="020B0604020202020204" pitchFamily="34" charset="0"/>
              <a:buChar char="•"/>
            </a:pPr>
            <a:r>
              <a:rPr lang="de-CH" b="0" dirty="0"/>
              <a:t>Weshalb werden die Juden für Menschenversuche benutzt?</a:t>
            </a:r>
          </a:p>
          <a:p>
            <a:pPr marL="628650" lvl="1" indent="-171450">
              <a:buFont typeface="Arial" panose="020B0604020202020204" pitchFamily="34" charset="0"/>
              <a:buChar char="•"/>
            </a:pPr>
            <a:r>
              <a:rPr lang="de-CH" b="0" dirty="0"/>
              <a:t>Was zeigt es darüber aus, wie die Juden von den Nazis angesehen werden?</a:t>
            </a:r>
          </a:p>
          <a:p>
            <a:pPr marL="628650" lvl="1" indent="-171450">
              <a:buFont typeface="Arial" panose="020B0604020202020204" pitchFamily="34" charset="0"/>
              <a:buChar char="•"/>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Die Menschenversuche der Nazis</a:t>
            </a:r>
            <a:r>
              <a:rPr lang="de-CH" sz="1200" b="0" u="none" kern="1200" dirty="0">
                <a:solidFill>
                  <a:schemeClr val="tx1"/>
                </a:solidFill>
                <a:effectLst/>
                <a:latin typeface="+mn-lt"/>
                <a:ea typeface="+mn-ea"/>
                <a:cs typeface="+mn-cs"/>
                <a:sym typeface="Wingdings" panose="05000000000000000000" pitchFamily="2" charset="2"/>
              </a:rPr>
              <a:t>»</a:t>
            </a:r>
          </a:p>
          <a:p>
            <a:pPr marL="457200" lvl="1"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https://upload.wikimedia.org/wikipedia/commons/b/bc/Slave_laborers_at_Buchenwald.jpg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6</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26</a:t>
            </a:fld>
            <a:endParaRPr lang="de-CH"/>
          </a:p>
        </p:txBody>
      </p:sp>
    </p:spTree>
    <p:extLst>
      <p:ext uri="{BB962C8B-B14F-4D97-AF65-F5344CB8AC3E}">
        <p14:creationId xmlns:p14="http://schemas.microsoft.com/office/powerpoint/2010/main" val="766874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https://upload.wikimedia.org/wikipedia/commons/5/51/Child_survivors_of_Auschwitz.jpeg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6</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27</a:t>
            </a:fld>
            <a:endParaRPr lang="de-CH"/>
          </a:p>
        </p:txBody>
      </p:sp>
    </p:spTree>
    <p:extLst>
      <p:ext uri="{BB962C8B-B14F-4D97-AF65-F5344CB8AC3E}">
        <p14:creationId xmlns:p14="http://schemas.microsoft.com/office/powerpoint/2010/main" val="5798280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https://upload.wikimedia.org/wikipedia/commons/b/b7/Farbverlauf_Augenfarben.jpg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6</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28</a:t>
            </a:fld>
            <a:endParaRPr lang="de-CH"/>
          </a:p>
        </p:txBody>
      </p:sp>
    </p:spTree>
    <p:extLst>
      <p:ext uri="{BB962C8B-B14F-4D97-AF65-F5344CB8AC3E}">
        <p14:creationId xmlns:p14="http://schemas.microsoft.com/office/powerpoint/2010/main" val="278299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https://upload.wikimedia.org/wikipedia/commons/5/56/Auschwitz_aerial_view_RAF.jpg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7</a:t>
            </a:r>
          </a:p>
        </p:txBody>
      </p:sp>
      <p:sp>
        <p:nvSpPr>
          <p:cNvPr id="4" name="Foliennummernplatzhalter 3"/>
          <p:cNvSpPr>
            <a:spLocks noGrp="1"/>
          </p:cNvSpPr>
          <p:nvPr>
            <p:ph type="sldNum" sz="quarter" idx="10"/>
          </p:nvPr>
        </p:nvSpPr>
        <p:spPr/>
        <p:txBody>
          <a:bodyPr/>
          <a:lstStyle/>
          <a:p>
            <a:fld id="{2A307D58-3D32-4171-AC10-4871358870A9}" type="slidenum">
              <a:rPr lang="de-CH" smtClean="0"/>
              <a:t>29</a:t>
            </a:fld>
            <a:endParaRPr lang="de-CH"/>
          </a:p>
        </p:txBody>
      </p:sp>
    </p:spTree>
    <p:extLst>
      <p:ext uri="{BB962C8B-B14F-4D97-AF65-F5344CB8AC3E}">
        <p14:creationId xmlns:p14="http://schemas.microsoft.com/office/powerpoint/2010/main" val="87489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Repetition: Welche Rechte verloren die Juden ab 1933?</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https://upload.wikimedia.org/wikipedia/commons/thumb/6/67/Yellow_star_Jude_Jew.svg/500px-Yellow_star_Jude_Jew.svg.png</a:t>
            </a:r>
          </a:p>
          <a:p>
            <a:pPr marL="0" indent="0">
              <a:buFontTx/>
              <a:buNone/>
            </a:pPr>
            <a:endParaRPr lang="de-CH" dirty="0"/>
          </a:p>
          <a:p>
            <a:pPr marL="0" indent="0">
              <a:buFontTx/>
              <a:buNone/>
            </a:pPr>
            <a:r>
              <a:rPr lang="de-CH" b="1" dirty="0"/>
              <a:t>Arbeitsblatt</a:t>
            </a:r>
            <a:r>
              <a:rPr lang="de-CH" dirty="0"/>
              <a:t>: Seite 2</a:t>
            </a:r>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a:t>
            </a:fld>
            <a:endParaRPr lang="de-CH"/>
          </a:p>
        </p:txBody>
      </p:sp>
    </p:spTree>
    <p:extLst>
      <p:ext uri="{BB962C8B-B14F-4D97-AF65-F5344CB8AC3E}">
        <p14:creationId xmlns:p14="http://schemas.microsoft.com/office/powerpoint/2010/main" val="3411593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https://upload.wikimedia.org/wikipedia/commons/e/e7/Ebensee_concentration_camp_prisoners_1945.jpg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7</a:t>
            </a:r>
          </a:p>
        </p:txBody>
      </p:sp>
      <p:sp>
        <p:nvSpPr>
          <p:cNvPr id="4" name="Foliennummernplatzhalter 3"/>
          <p:cNvSpPr>
            <a:spLocks noGrp="1"/>
          </p:cNvSpPr>
          <p:nvPr>
            <p:ph type="sldNum" sz="quarter" idx="10"/>
          </p:nvPr>
        </p:nvSpPr>
        <p:spPr/>
        <p:txBody>
          <a:bodyPr/>
          <a:lstStyle/>
          <a:p>
            <a:fld id="{2A307D58-3D32-4171-AC10-4871358870A9}" type="slidenum">
              <a:rPr lang="de-CH" smtClean="0"/>
              <a:t>30</a:t>
            </a:fld>
            <a:endParaRPr lang="de-CH"/>
          </a:p>
        </p:txBody>
      </p:sp>
    </p:spTree>
    <p:extLst>
      <p:ext uri="{BB962C8B-B14F-4D97-AF65-F5344CB8AC3E}">
        <p14:creationId xmlns:p14="http://schemas.microsoft.com/office/powerpoint/2010/main" val="92818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https://upload.wikimedia.org/wikipedia/commons/9/97/Auschwitz_Liberated_January_1945.jpg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7</a:t>
            </a:r>
          </a:p>
        </p:txBody>
      </p:sp>
      <p:sp>
        <p:nvSpPr>
          <p:cNvPr id="4" name="Foliennummernplatzhalter 3"/>
          <p:cNvSpPr>
            <a:spLocks noGrp="1"/>
          </p:cNvSpPr>
          <p:nvPr>
            <p:ph type="sldNum" sz="quarter" idx="10"/>
          </p:nvPr>
        </p:nvSpPr>
        <p:spPr/>
        <p:txBody>
          <a:bodyPr/>
          <a:lstStyle/>
          <a:p>
            <a:fld id="{2A307D58-3D32-4171-AC10-4871358870A9}" type="slidenum">
              <a:rPr lang="de-CH" smtClean="0"/>
              <a:t>31</a:t>
            </a:fld>
            <a:endParaRPr lang="de-CH"/>
          </a:p>
        </p:txBody>
      </p:sp>
    </p:spTree>
    <p:extLst>
      <p:ext uri="{BB962C8B-B14F-4D97-AF65-F5344CB8AC3E}">
        <p14:creationId xmlns:p14="http://schemas.microsoft.com/office/powerpoint/2010/main" val="1290762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Was sagt die Quelle darüber aus, wie gross der Hunger in Auschwitz war?</a:t>
            </a:r>
          </a:p>
          <a:p>
            <a:pPr marL="171450" indent="-171450">
              <a:buFont typeface="Arial" panose="020B0604020202020204" pitchFamily="34" charset="0"/>
              <a:buChar char="•"/>
            </a:pPr>
            <a:r>
              <a:rPr lang="de-CH" b="0" dirty="0"/>
              <a:t>Was ist mit dem «Tier mit Hunderten von Beinen» gemeint?</a:t>
            </a:r>
          </a:p>
          <a:p>
            <a:pPr marL="171450" indent="-171450">
              <a:buFont typeface="Arial" panose="020B0604020202020204" pitchFamily="34" charset="0"/>
              <a:buChar char="•"/>
            </a:pPr>
            <a:r>
              <a:rPr lang="de-CH" b="0" dirty="0"/>
              <a:t>Was denkt ihr, tat es den Leuten gut, plötzlich so viel Nahrung auf einmal zu sich zu nehmen? (</a:t>
            </a:r>
            <a:r>
              <a:rPr lang="de-CH" b="0" dirty="0">
                <a:sym typeface="Wingdings" panose="05000000000000000000" pitchFamily="2" charset="2"/>
              </a:rPr>
              <a:t> Nein! Die Leute mussten langsam wieder aufgepäppelt werden, da ihr Körper überhaupt nicht mehr an solch grosse Mengen von Nahrung gewöhnt war. Deshalb starben auch nach der Befreiung noch viele Leute, deren Körper das Essen nach dem jahrelangen Hungern nicht mehr vertrugen.)</a:t>
            </a:r>
            <a:endParaRPr lang="de-CH" b="0" dirty="0"/>
          </a:p>
        </p:txBody>
      </p:sp>
      <p:sp>
        <p:nvSpPr>
          <p:cNvPr id="4" name="Foliennummernplatzhalter 3"/>
          <p:cNvSpPr>
            <a:spLocks noGrp="1"/>
          </p:cNvSpPr>
          <p:nvPr>
            <p:ph type="sldNum" sz="quarter" idx="10"/>
          </p:nvPr>
        </p:nvSpPr>
        <p:spPr/>
        <p:txBody>
          <a:bodyPr/>
          <a:lstStyle/>
          <a:p>
            <a:fld id="{2A307D58-3D32-4171-AC10-4871358870A9}" type="slidenum">
              <a:rPr lang="de-CH" smtClean="0"/>
              <a:t>32</a:t>
            </a:fld>
            <a:endParaRPr lang="de-CH"/>
          </a:p>
        </p:txBody>
      </p:sp>
    </p:spTree>
    <p:extLst>
      <p:ext uri="{BB962C8B-B14F-4D97-AF65-F5344CB8AC3E}">
        <p14:creationId xmlns:p14="http://schemas.microsoft.com/office/powerpoint/2010/main" val="912745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Weshalb machten sich die Nazis die Mühe, die Krematorien und Gaskammern zu zerstören? Welche Absichten könnten dahintergesteckt haben?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https://upload.wikimedia.org/wikipedia/commons/f/f7/Auschwitz-Shoes-new.JPG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7</a:t>
            </a:r>
          </a:p>
        </p:txBody>
      </p:sp>
      <p:sp>
        <p:nvSpPr>
          <p:cNvPr id="4" name="Foliennummernplatzhalter 3"/>
          <p:cNvSpPr>
            <a:spLocks noGrp="1"/>
          </p:cNvSpPr>
          <p:nvPr>
            <p:ph type="sldNum" sz="quarter" idx="10"/>
          </p:nvPr>
        </p:nvSpPr>
        <p:spPr/>
        <p:txBody>
          <a:bodyPr/>
          <a:lstStyle/>
          <a:p>
            <a:fld id="{2A307D58-3D32-4171-AC10-4871358870A9}" type="slidenum">
              <a:rPr lang="de-CH" smtClean="0"/>
              <a:t>33</a:t>
            </a:fld>
            <a:endParaRPr lang="de-CH"/>
          </a:p>
        </p:txBody>
      </p:sp>
    </p:spTree>
    <p:extLst>
      <p:ext uri="{BB962C8B-B14F-4D97-AF65-F5344CB8AC3E}">
        <p14:creationId xmlns:p14="http://schemas.microsoft.com/office/powerpoint/2010/main" val="3473605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https://upload.wikimedia.org/wikipedia/commons/2/29/WW2-Holocaust-Europe_DE.png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8</a:t>
            </a:r>
          </a:p>
        </p:txBody>
      </p:sp>
      <p:sp>
        <p:nvSpPr>
          <p:cNvPr id="4" name="Foliennummernplatzhalter 3"/>
          <p:cNvSpPr>
            <a:spLocks noGrp="1"/>
          </p:cNvSpPr>
          <p:nvPr>
            <p:ph type="sldNum" sz="quarter" idx="10"/>
          </p:nvPr>
        </p:nvSpPr>
        <p:spPr/>
        <p:txBody>
          <a:bodyPr/>
          <a:lstStyle/>
          <a:p>
            <a:fld id="{2A307D58-3D32-4171-AC10-4871358870A9}" type="slidenum">
              <a:rPr lang="de-CH" smtClean="0"/>
              <a:t>34</a:t>
            </a:fld>
            <a:endParaRPr lang="de-CH"/>
          </a:p>
        </p:txBody>
      </p:sp>
    </p:spTree>
    <p:extLst>
      <p:ext uri="{BB962C8B-B14F-4D97-AF65-F5344CB8AC3E}">
        <p14:creationId xmlns:p14="http://schemas.microsoft.com/office/powerpoint/2010/main" val="3988119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https://upload.wikimedia.org/wikipedia/commons/2/28/Bundesarchiv_Bild_183-H26996%2C_KZ_Dachau%2C_Verbrennungsofen.jpg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8</a:t>
            </a:r>
          </a:p>
        </p:txBody>
      </p:sp>
      <p:sp>
        <p:nvSpPr>
          <p:cNvPr id="4" name="Foliennummernplatzhalter 3"/>
          <p:cNvSpPr>
            <a:spLocks noGrp="1"/>
          </p:cNvSpPr>
          <p:nvPr>
            <p:ph type="sldNum" sz="quarter" idx="10"/>
          </p:nvPr>
        </p:nvSpPr>
        <p:spPr/>
        <p:txBody>
          <a:bodyPr/>
          <a:lstStyle/>
          <a:p>
            <a:fld id="{2A307D58-3D32-4171-AC10-4871358870A9}" type="slidenum">
              <a:rPr lang="de-CH" smtClean="0"/>
              <a:t>35</a:t>
            </a:fld>
            <a:endParaRPr lang="de-CH"/>
          </a:p>
        </p:txBody>
      </p:sp>
    </p:spTree>
    <p:extLst>
      <p:ext uri="{BB962C8B-B14F-4D97-AF65-F5344CB8AC3E}">
        <p14:creationId xmlns:p14="http://schemas.microsoft.com/office/powerpoint/2010/main" val="1510799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https://upload.wikimedia.org/wikipedia/commons/thumb/6/64/German_War_Crimes_Trials._Nuernberg_%26_Dachau_-_NARA_-_292601.jpg/1269px-German_War_Crimes_Trials._Nuernberg_%26_Dachau_-_NARA_-_292601.jpg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9</a:t>
            </a:r>
          </a:p>
        </p:txBody>
      </p:sp>
      <p:sp>
        <p:nvSpPr>
          <p:cNvPr id="4" name="Foliennummernplatzhalter 3"/>
          <p:cNvSpPr>
            <a:spLocks noGrp="1"/>
          </p:cNvSpPr>
          <p:nvPr>
            <p:ph type="sldNum" sz="quarter" idx="10"/>
          </p:nvPr>
        </p:nvSpPr>
        <p:spPr/>
        <p:txBody>
          <a:bodyPr/>
          <a:lstStyle/>
          <a:p>
            <a:fld id="{2A307D58-3D32-4171-AC10-4871358870A9}" type="slidenum">
              <a:rPr lang="de-CH" smtClean="0"/>
              <a:t>36</a:t>
            </a:fld>
            <a:endParaRPr lang="de-CH"/>
          </a:p>
        </p:txBody>
      </p:sp>
    </p:spTree>
    <p:extLst>
      <p:ext uri="{BB962C8B-B14F-4D97-AF65-F5344CB8AC3E}">
        <p14:creationId xmlns:p14="http://schemas.microsoft.com/office/powerpoint/2010/main" val="23707662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a:t>
            </a:r>
          </a:p>
          <a:p>
            <a:pPr marL="628650" lvl="1" indent="-171450">
              <a:buFont typeface="Arial" panose="020B0604020202020204" pitchFamily="34" charset="0"/>
              <a:buChar char="•"/>
            </a:pPr>
            <a:r>
              <a:rPr lang="de-CH" b="0" dirty="0"/>
              <a:t>Findet ihr, dass solche Gedenktage oder Gedenkstätten wichtig sind?</a:t>
            </a:r>
          </a:p>
          <a:p>
            <a:pPr marL="628650" lvl="1" indent="-171450">
              <a:buFont typeface="Arial" panose="020B0604020202020204" pitchFamily="34" charset="0"/>
              <a:buChar char="•"/>
            </a:pPr>
            <a:r>
              <a:rPr lang="de-CH" b="0" dirty="0"/>
              <a:t>Welche Gründe könnte es  dafür geben, dass es wichtig ist, den Opfern des Holocaust auch heute noch zu gedenken?</a:t>
            </a:r>
          </a:p>
          <a:p>
            <a:pPr marL="628650" lvl="1" indent="-171450">
              <a:buFont typeface="Arial" panose="020B0604020202020204" pitchFamily="34" charset="0"/>
              <a:buChar char="•"/>
            </a:pPr>
            <a:r>
              <a:rPr lang="de-CH" b="0" dirty="0"/>
              <a:t>Was denkt ihr, wie sieht es mit der Aufarbeitung des Holocaust in Deutschland aus? Könnte es für Deutschland anders sein als für die anderen Länder? Wird Deutschland auch heute noch davon beeinflusst?</a:t>
            </a:r>
          </a:p>
          <a:p>
            <a:pPr marL="457200" lvl="1"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https://upload.wikimedia.org/wikipedia/commons/9/99/Image-Die_Rampe_Mahnmal_Detail_Kassel_E_R_Nele.jpg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9</a:t>
            </a:r>
          </a:p>
        </p:txBody>
      </p:sp>
      <p:sp>
        <p:nvSpPr>
          <p:cNvPr id="4" name="Foliennummernplatzhalter 3"/>
          <p:cNvSpPr>
            <a:spLocks noGrp="1"/>
          </p:cNvSpPr>
          <p:nvPr>
            <p:ph type="sldNum" sz="quarter" idx="10"/>
          </p:nvPr>
        </p:nvSpPr>
        <p:spPr/>
        <p:txBody>
          <a:bodyPr/>
          <a:lstStyle/>
          <a:p>
            <a:fld id="{2A307D58-3D32-4171-AC10-4871358870A9}" type="slidenum">
              <a:rPr lang="de-CH" smtClean="0"/>
              <a:t>37</a:t>
            </a:fld>
            <a:endParaRPr lang="de-CH"/>
          </a:p>
        </p:txBody>
      </p:sp>
    </p:spTree>
    <p:extLst>
      <p:ext uri="{BB962C8B-B14F-4D97-AF65-F5344CB8AC3E}">
        <p14:creationId xmlns:p14="http://schemas.microsoft.com/office/powerpoint/2010/main" val="39198741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https://static.pexels.com/photos/128168/pexels-photo-128168.jpeg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9</a:t>
            </a:r>
          </a:p>
        </p:txBody>
      </p:sp>
      <p:sp>
        <p:nvSpPr>
          <p:cNvPr id="4" name="Foliennummernplatzhalter 3"/>
          <p:cNvSpPr>
            <a:spLocks noGrp="1"/>
          </p:cNvSpPr>
          <p:nvPr>
            <p:ph type="sldNum" sz="quarter" idx="10"/>
          </p:nvPr>
        </p:nvSpPr>
        <p:spPr/>
        <p:txBody>
          <a:bodyPr/>
          <a:lstStyle/>
          <a:p>
            <a:fld id="{2A307D58-3D32-4171-AC10-4871358870A9}" type="slidenum">
              <a:rPr lang="de-CH" smtClean="0"/>
              <a:t>38</a:t>
            </a:fld>
            <a:endParaRPr lang="de-CH"/>
          </a:p>
        </p:txBody>
      </p:sp>
    </p:spTree>
    <p:extLst>
      <p:ext uri="{BB962C8B-B14F-4D97-AF65-F5344CB8AC3E}">
        <p14:creationId xmlns:p14="http://schemas.microsoft.com/office/powerpoint/2010/main" val="2955352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dirty="0"/>
              <a:t>Bildquellen</a:t>
            </a:r>
            <a:r>
              <a:rPr lang="de-CH" dirty="0"/>
              <a:t>: </a:t>
            </a:r>
          </a:p>
          <a:p>
            <a:pPr marL="171450" indent="-171450">
              <a:buFontTx/>
              <a:buChar char="-"/>
            </a:pPr>
            <a:r>
              <a:rPr lang="de-CH" dirty="0"/>
              <a:t>https://assets.getkahoot.com/how-it-works/graphics/play-graphic-updated-4.png?mtime=20150903143919</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39</a:t>
            </a:fld>
            <a:endParaRPr lang="de-CH"/>
          </a:p>
        </p:txBody>
      </p:sp>
    </p:spTree>
    <p:extLst>
      <p:ext uri="{BB962C8B-B14F-4D97-AF65-F5344CB8AC3E}">
        <p14:creationId xmlns:p14="http://schemas.microsoft.com/office/powerpoint/2010/main" val="323676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https://upload.wikimedia.org/wikipedia/commons/thumb/6/67/Yellow_star_Jude_Jew.svg/500px-Yellow_star_Jude_Jew.svg.png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CH" dirty="0"/>
              <a:t>https://pixabay.com/de/guevara-juden-hebr%C3%A4isch-mann-30622/</a:t>
            </a:r>
          </a:p>
          <a:p>
            <a:pPr marL="0" indent="0">
              <a:buFontTx/>
              <a:buNone/>
            </a:pPr>
            <a:endParaRPr lang="de-CH" dirty="0"/>
          </a:p>
          <a:p>
            <a:pPr marL="0" indent="0">
              <a:buFontTx/>
              <a:buNone/>
            </a:pPr>
            <a:r>
              <a:rPr lang="de-CH" b="1" dirty="0"/>
              <a:t>Arbeitsblatt</a:t>
            </a:r>
            <a:r>
              <a:rPr lang="de-CH" dirty="0"/>
              <a:t>: Seite 2</a:t>
            </a:r>
          </a:p>
          <a:p>
            <a:pPr marL="0" indent="0">
              <a:buFontTx/>
              <a:buNone/>
            </a:pPr>
            <a:endParaRPr lang="de-CH" dirty="0"/>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4</a:t>
            </a:fld>
            <a:endParaRPr lang="de-CH"/>
          </a:p>
        </p:txBody>
      </p:sp>
    </p:spTree>
    <p:extLst>
      <p:ext uri="{BB962C8B-B14F-4D97-AF65-F5344CB8AC3E}">
        <p14:creationId xmlns:p14="http://schemas.microsoft.com/office/powerpoint/2010/main" val="2742093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 Weshalb wohl wurden die Juden gezwungen, in Ghettos umzuziehen? Welche Gründe könnte es dafür geben?</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Karl </a:t>
            </a:r>
            <a:r>
              <a:rPr lang="de-CH" sz="1200" b="0" i="0" kern="1200" dirty="0" err="1">
                <a:solidFill>
                  <a:schemeClr val="tx1"/>
                </a:solidFill>
                <a:effectLst/>
                <a:latin typeface="+mn-lt"/>
                <a:ea typeface="+mn-ea"/>
                <a:cs typeface="+mn-cs"/>
              </a:rPr>
              <a:t>Hoeffkes</a:t>
            </a:r>
            <a:r>
              <a:rPr lang="de-CH" sz="1200" b="0" i="0" kern="1200" dirty="0">
                <a:solidFill>
                  <a:schemeClr val="tx1"/>
                </a:solidFill>
                <a:effectLst/>
                <a:latin typeface="+mn-lt"/>
                <a:ea typeface="+mn-ea"/>
                <a:cs typeface="+mn-cs"/>
              </a:rPr>
              <a:t> – Jüdisches Ghetto</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https://pixabay.com/p-67736/?no_redirect</a:t>
            </a:r>
          </a:p>
          <a:p>
            <a:pPr marL="0" indent="0">
              <a:buFontTx/>
              <a:buNone/>
            </a:pPr>
            <a:endParaRPr lang="de-CH" dirty="0"/>
          </a:p>
          <a:p>
            <a:pPr marL="0" indent="0">
              <a:buFontTx/>
              <a:buNone/>
            </a:pPr>
            <a:r>
              <a:rPr lang="de-CH" b="1" dirty="0"/>
              <a:t>Arbeitsblatt</a:t>
            </a:r>
            <a:r>
              <a:rPr lang="de-CH" dirty="0"/>
              <a:t>: Seite 2</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5</a:t>
            </a:fld>
            <a:endParaRPr lang="de-CH"/>
          </a:p>
        </p:txBody>
      </p:sp>
    </p:spTree>
    <p:extLst>
      <p:ext uri="{BB962C8B-B14F-4D97-AF65-F5344CB8AC3E}">
        <p14:creationId xmlns:p14="http://schemas.microsoft.com/office/powerpoint/2010/main" val="1391687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https://upload.wikimedia.org/wikipedia/commons/7/76/Stroop_Report_-_Warsaw_Ghetto_Uprising_11.jpg</a:t>
            </a:r>
          </a:p>
          <a:p>
            <a:pPr marL="0" indent="0">
              <a:buFontTx/>
              <a:buNone/>
            </a:pPr>
            <a:endParaRPr lang="de-CH" dirty="0"/>
          </a:p>
          <a:p>
            <a:pPr marL="0" indent="0">
              <a:buFontTx/>
              <a:buNone/>
            </a:pPr>
            <a:r>
              <a:rPr lang="de-CH" b="1" dirty="0"/>
              <a:t>Arbeitsblatt</a:t>
            </a:r>
            <a:r>
              <a:rPr lang="de-CH" dirty="0"/>
              <a:t>: Seite 3</a:t>
            </a:r>
          </a:p>
        </p:txBody>
      </p:sp>
      <p:sp>
        <p:nvSpPr>
          <p:cNvPr id="4" name="Foliennummernplatzhalter 3"/>
          <p:cNvSpPr>
            <a:spLocks noGrp="1"/>
          </p:cNvSpPr>
          <p:nvPr>
            <p:ph type="sldNum" sz="quarter" idx="10"/>
          </p:nvPr>
        </p:nvSpPr>
        <p:spPr/>
        <p:txBody>
          <a:bodyPr/>
          <a:lstStyle/>
          <a:p>
            <a:fld id="{2A307D58-3D32-4171-AC10-4871358870A9}" type="slidenum">
              <a:rPr lang="de-CH" smtClean="0"/>
              <a:t>6</a:t>
            </a:fld>
            <a:endParaRPr lang="de-CH"/>
          </a:p>
        </p:txBody>
      </p:sp>
    </p:spTree>
    <p:extLst>
      <p:ext uri="{BB962C8B-B14F-4D97-AF65-F5344CB8AC3E}">
        <p14:creationId xmlns:p14="http://schemas.microsoft.com/office/powerpoint/2010/main" val="3423825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Was erfährt man aus dem Text über folgende Dinge:</a:t>
            </a:r>
          </a:p>
          <a:p>
            <a:pPr marL="628650" lvl="1" indent="-171450">
              <a:buFont typeface="Arial" panose="020B0604020202020204" pitchFamily="34" charset="0"/>
              <a:buChar char="•"/>
            </a:pPr>
            <a:r>
              <a:rPr lang="de-CH" b="0" dirty="0"/>
              <a:t>Hygienelage?</a:t>
            </a:r>
          </a:p>
          <a:p>
            <a:pPr marL="628650" lvl="1" indent="-171450">
              <a:buFont typeface="Arial" panose="020B0604020202020204" pitchFamily="34" charset="0"/>
              <a:buChar char="•"/>
            </a:pPr>
            <a:r>
              <a:rPr lang="de-CH" b="0" dirty="0"/>
              <a:t>Ernährungslage?</a:t>
            </a:r>
          </a:p>
          <a:p>
            <a:pPr marL="628650" lvl="1" indent="-171450">
              <a:buFont typeface="Arial" panose="020B0604020202020204" pitchFamily="34" charset="0"/>
              <a:buChar char="•"/>
            </a:pPr>
            <a:r>
              <a:rPr lang="de-CH" b="0" dirty="0"/>
              <a:t>Platz?</a:t>
            </a:r>
          </a:p>
          <a:p>
            <a:pPr marL="628650" lvl="1" indent="-171450">
              <a:buFont typeface="Arial" panose="020B0604020202020204" pitchFamily="34" charset="0"/>
              <a:buChar char="•"/>
            </a:pPr>
            <a:r>
              <a:rPr lang="de-CH" b="0" dirty="0"/>
              <a:t>Sonstiges zur Situation im Ghetto?</a:t>
            </a:r>
          </a:p>
        </p:txBody>
      </p:sp>
      <p:sp>
        <p:nvSpPr>
          <p:cNvPr id="4" name="Foliennummernplatzhalter 3"/>
          <p:cNvSpPr>
            <a:spLocks noGrp="1"/>
          </p:cNvSpPr>
          <p:nvPr>
            <p:ph type="sldNum" sz="quarter" idx="10"/>
          </p:nvPr>
        </p:nvSpPr>
        <p:spPr/>
        <p:txBody>
          <a:bodyPr/>
          <a:lstStyle/>
          <a:p>
            <a:fld id="{2A307D58-3D32-4171-AC10-4871358870A9}" type="slidenum">
              <a:rPr lang="de-CH" smtClean="0"/>
              <a:t>7</a:t>
            </a:fld>
            <a:endParaRPr lang="de-CH"/>
          </a:p>
        </p:txBody>
      </p:sp>
    </p:spTree>
    <p:extLst>
      <p:ext uri="{BB962C8B-B14F-4D97-AF65-F5344CB8AC3E}">
        <p14:creationId xmlns:p14="http://schemas.microsoft.com/office/powerpoint/2010/main" val="404126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a:t>Ideen zur Umsetzung/Diskussion:</a:t>
            </a:r>
          </a:p>
          <a:p>
            <a:pPr marL="171450" indent="-171450">
              <a:buFont typeface="Arial" panose="020B0604020202020204" pitchFamily="34" charset="0"/>
              <a:buChar char="•"/>
            </a:pPr>
            <a:r>
              <a:rPr lang="de-CH" b="0" dirty="0"/>
              <a:t>Diskussion anregen:</a:t>
            </a:r>
          </a:p>
          <a:p>
            <a:pPr marL="628650" lvl="1" indent="-171450">
              <a:buFont typeface="Arial" panose="020B0604020202020204" pitchFamily="34" charset="0"/>
              <a:buChar char="•"/>
            </a:pPr>
            <a:r>
              <a:rPr lang="de-CH" b="0" dirty="0"/>
              <a:t>Weshalb sollen wohl die Juden gerade nach Madagaskar gebracht werden?</a:t>
            </a:r>
          </a:p>
          <a:p>
            <a:pPr marL="628650" lvl="1" indent="-171450">
              <a:buFont typeface="Arial" panose="020B0604020202020204" pitchFamily="34" charset="0"/>
              <a:buChar char="•"/>
            </a:pPr>
            <a:r>
              <a:rPr lang="de-CH" b="0" dirty="0"/>
              <a:t>Was hält ihr von diesem Plan? Ist er fair? </a:t>
            </a:r>
          </a:p>
          <a:p>
            <a:pPr marL="628650" lvl="1" indent="-171450">
              <a:buFont typeface="Arial" panose="020B0604020202020204" pitchFamily="34" charset="0"/>
              <a:buChar char="•"/>
            </a:pPr>
            <a:r>
              <a:rPr lang="de-CH" b="0" dirty="0"/>
              <a:t>Was ist mit den Leuten, die bereits in Madagaskar leben?</a:t>
            </a:r>
          </a:p>
          <a:p>
            <a:pPr marL="457200" lvl="1" indent="0">
              <a:buFont typeface="Arial" panose="020B0604020202020204" pitchFamily="34" charset="0"/>
              <a:buNone/>
            </a:pPr>
            <a:endParaRPr lang="de-CH" b="0"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https://upload.wikimedia.org/wikipedia/commons/thumb/7/7c/Flag-map_of_Madagascar.svg/2000px-Flag-map_of_Madagascar.svg.png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3</a:t>
            </a:r>
          </a:p>
          <a:p>
            <a:pPr marL="0" indent="0">
              <a:buFontTx/>
              <a:buNone/>
            </a:pPr>
            <a:endParaRPr lang="de-CH" dirty="0"/>
          </a:p>
        </p:txBody>
      </p:sp>
      <p:sp>
        <p:nvSpPr>
          <p:cNvPr id="4" name="Foliennummernplatzhalter 3"/>
          <p:cNvSpPr>
            <a:spLocks noGrp="1"/>
          </p:cNvSpPr>
          <p:nvPr>
            <p:ph type="sldNum" sz="quarter" idx="10"/>
          </p:nvPr>
        </p:nvSpPr>
        <p:spPr/>
        <p:txBody>
          <a:bodyPr/>
          <a:lstStyle/>
          <a:p>
            <a:fld id="{2A307D58-3D32-4171-AC10-4871358870A9}" type="slidenum">
              <a:rPr lang="de-CH" smtClean="0"/>
              <a:t>8</a:t>
            </a:fld>
            <a:endParaRPr lang="de-CH"/>
          </a:p>
        </p:txBody>
      </p:sp>
    </p:spTree>
    <p:extLst>
      <p:ext uri="{BB962C8B-B14F-4D97-AF65-F5344CB8AC3E}">
        <p14:creationId xmlns:p14="http://schemas.microsoft.com/office/powerpoint/2010/main" val="231341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b="1" dirty="0" err="1"/>
              <a:t>eContent</a:t>
            </a:r>
            <a:r>
              <a:rPr lang="de-CH" b="1" dirty="0"/>
              <a:t>:</a:t>
            </a:r>
          </a:p>
          <a:p>
            <a:pPr marL="0" indent="0">
              <a:buFont typeface="Arial" panose="020B0604020202020204" pitchFamily="34" charset="0"/>
              <a:buNone/>
            </a:pPr>
            <a:r>
              <a:rPr lang="de-CH" b="0" dirty="0"/>
              <a:t>Zu dieser Folie ist ein Zusatzinhalt verfügbar unter </a:t>
            </a:r>
            <a:r>
              <a:rPr lang="de-CH" b="0" u="sng" dirty="0"/>
              <a:t>https://www.schularena.com/geschichte/moderne/zweiter_weltkrieg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CH" sz="1200" b="0" u="none" kern="1200" dirty="0">
                <a:solidFill>
                  <a:schemeClr val="tx1"/>
                </a:solidFill>
                <a:effectLst/>
                <a:latin typeface="+mn-lt"/>
                <a:ea typeface="+mn-ea"/>
                <a:cs typeface="+mn-cs"/>
                <a:sym typeface="Wingdings" panose="05000000000000000000" pitchFamily="2" charset="2"/>
              </a:rPr>
              <a:t> Video zu «</a:t>
            </a:r>
            <a:r>
              <a:rPr lang="de-CH" sz="1200" b="0" i="0" kern="1200" dirty="0">
                <a:solidFill>
                  <a:schemeClr val="tx1"/>
                </a:solidFill>
                <a:effectLst/>
                <a:latin typeface="+mn-lt"/>
                <a:ea typeface="+mn-ea"/>
                <a:cs typeface="+mn-cs"/>
              </a:rPr>
              <a:t>Massenerschiessungen in </a:t>
            </a:r>
            <a:r>
              <a:rPr lang="de-CH" sz="1200" b="0" i="0" kern="1200" dirty="0" err="1">
                <a:solidFill>
                  <a:schemeClr val="tx1"/>
                </a:solidFill>
                <a:effectLst/>
                <a:latin typeface="+mn-lt"/>
                <a:ea typeface="+mn-ea"/>
                <a:cs typeface="+mn-cs"/>
              </a:rPr>
              <a:t>Liepaja</a:t>
            </a:r>
            <a:r>
              <a:rPr lang="de-CH" sz="1200" b="0" i="0" kern="1200" dirty="0">
                <a:solidFill>
                  <a:schemeClr val="tx1"/>
                </a:solidFill>
                <a:effectLst/>
                <a:latin typeface="+mn-lt"/>
                <a:ea typeface="+mn-ea"/>
                <a:cs typeface="+mn-cs"/>
              </a:rPr>
              <a:t>, Lettland</a:t>
            </a:r>
            <a:r>
              <a:rPr lang="de-CH" sz="1200" b="0" u="none" kern="1200" dirty="0">
                <a:solidFill>
                  <a:schemeClr val="tx1"/>
                </a:solidFill>
                <a:effectLst/>
                <a:latin typeface="+mn-lt"/>
                <a:ea typeface="+mn-ea"/>
                <a:cs typeface="+mn-cs"/>
                <a:sym typeface="Wingdings" panose="05000000000000000000" pitchFamily="2" charset="2"/>
              </a:rPr>
              <a:t>»</a:t>
            </a:r>
          </a:p>
          <a:p>
            <a:pPr marL="0" indent="0">
              <a:buFont typeface="Arial" panose="020B0604020202020204" pitchFamily="34" charset="0"/>
              <a:buNone/>
            </a:pPr>
            <a:endParaRPr lang="de-CH" b="1" dirty="0"/>
          </a:p>
          <a:p>
            <a:pPr marL="0" indent="0">
              <a:buFont typeface="Arial" panose="020B0604020202020204" pitchFamily="34" charset="0"/>
              <a:buNone/>
            </a:pPr>
            <a:r>
              <a:rPr lang="de-CH" b="1" dirty="0"/>
              <a:t>Bildquellen</a:t>
            </a:r>
            <a:r>
              <a:rPr lang="de-CH" dirty="0"/>
              <a:t>:</a:t>
            </a:r>
          </a:p>
          <a:p>
            <a:pPr marL="171450" indent="-171450">
              <a:buFontTx/>
              <a:buChar char="-"/>
            </a:pPr>
            <a:r>
              <a:rPr lang="de-CH" dirty="0"/>
              <a:t>https://upload.wikimedia.org/wikipedia/commons/f/fd/Stroop_Report_-_Warsaw_Ghetto_Uprising_09.jpg</a:t>
            </a:r>
          </a:p>
          <a:p>
            <a:pPr marL="0" indent="0">
              <a:buFontTx/>
              <a:buNone/>
            </a:pPr>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lang="de-CH" b="1" dirty="0"/>
              <a:t>Arbeitsblatt</a:t>
            </a:r>
            <a:r>
              <a:rPr lang="de-CH" dirty="0"/>
              <a:t>: Seite 4</a:t>
            </a:r>
          </a:p>
        </p:txBody>
      </p:sp>
      <p:sp>
        <p:nvSpPr>
          <p:cNvPr id="4" name="Foliennummernplatzhalter 3"/>
          <p:cNvSpPr>
            <a:spLocks noGrp="1"/>
          </p:cNvSpPr>
          <p:nvPr>
            <p:ph type="sldNum" sz="quarter" idx="10"/>
          </p:nvPr>
        </p:nvSpPr>
        <p:spPr/>
        <p:txBody>
          <a:bodyPr/>
          <a:lstStyle/>
          <a:p>
            <a:fld id="{2A307D58-3D32-4171-AC10-4871358870A9}" type="slidenum">
              <a:rPr lang="de-CH" smtClean="0"/>
              <a:t>9</a:t>
            </a:fld>
            <a:endParaRPr lang="de-CH"/>
          </a:p>
        </p:txBody>
      </p:sp>
    </p:spTree>
    <p:extLst>
      <p:ext uri="{BB962C8B-B14F-4D97-AF65-F5344CB8AC3E}">
        <p14:creationId xmlns:p14="http://schemas.microsoft.com/office/powerpoint/2010/main" val="32906344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15.12.2017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02666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15.12.2017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65235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15.12.2017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12610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p>
            <a:fld id="{3657588D-F118-4A2F-8912-D6DDC07E973B}" type="datetimeFigureOut">
              <a:rPr lang="de-CH" smtClean="0"/>
              <a:t>15.12.2017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56619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endParaRPr lang="de-CH"/>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657588D-F118-4A2F-8912-D6DDC07E973B}" type="datetimeFigureOut">
              <a:rPr lang="de-CH" smtClean="0"/>
              <a:t>15.12.2017</a:t>
            </a:fld>
            <a:endParaRPr lang="de-CH"/>
          </a:p>
        </p:txBody>
      </p:sp>
      <p:sp>
        <p:nvSpPr>
          <p:cNvPr id="5" name="Fußzeilenplatzhalter 4"/>
          <p:cNvSpPr>
            <a:spLocks noGrp="1"/>
          </p:cNvSpPr>
          <p:nvPr>
            <p:ph type="ftr" sz="quarter" idx="11"/>
          </p:nvPr>
        </p:nvSpPr>
        <p:spPr/>
        <p:txBody>
          <a:bodyPr/>
          <a:lstStyle/>
          <a:p>
            <a:endParaRPr lang="de-CH"/>
          </a:p>
        </p:txBody>
      </p:sp>
      <p:sp>
        <p:nvSpPr>
          <p:cNvPr id="6" name="Foliennummernplatzhalter 5"/>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690326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p>
            <a:fld id="{3657588D-F118-4A2F-8912-D6DDC07E973B}" type="datetimeFigureOut">
              <a:rPr lang="de-CH" smtClean="0"/>
              <a:t>15.12.2017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763415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endParaRPr lang="de-CH"/>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3657588D-F118-4A2F-8912-D6DDC07E973B}" type="datetimeFigureOut">
              <a:rPr lang="de-CH" smtClean="0"/>
              <a:t>15.12.2017</a:t>
            </a:fld>
            <a:endParaRPr lang="de-CH"/>
          </a:p>
        </p:txBody>
      </p:sp>
      <p:sp>
        <p:nvSpPr>
          <p:cNvPr id="8" name="Fußzeilenplatzhalter 7"/>
          <p:cNvSpPr>
            <a:spLocks noGrp="1"/>
          </p:cNvSpPr>
          <p:nvPr>
            <p:ph type="ftr" sz="quarter" idx="11"/>
          </p:nvPr>
        </p:nvSpPr>
        <p:spPr/>
        <p:txBody>
          <a:bodyPr/>
          <a:lstStyle/>
          <a:p>
            <a:endParaRPr lang="de-CH"/>
          </a:p>
        </p:txBody>
      </p:sp>
      <p:sp>
        <p:nvSpPr>
          <p:cNvPr id="9" name="Foliennummernplatzhalter 8"/>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477722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p>
            <a:fld id="{3657588D-F118-4A2F-8912-D6DDC07E973B}" type="datetimeFigureOut">
              <a:rPr lang="de-CH" smtClean="0"/>
              <a:t>15.12.2017</a:t>
            </a:fld>
            <a:endParaRPr lang="de-CH"/>
          </a:p>
        </p:txBody>
      </p:sp>
      <p:sp>
        <p:nvSpPr>
          <p:cNvPr id="4" name="Fußzeilenplatzhalter 3"/>
          <p:cNvSpPr>
            <a:spLocks noGrp="1"/>
          </p:cNvSpPr>
          <p:nvPr>
            <p:ph type="ftr" sz="quarter" idx="11"/>
          </p:nvPr>
        </p:nvSpPr>
        <p:spPr/>
        <p:txBody>
          <a:bodyPr/>
          <a:lstStyle/>
          <a:p>
            <a:endParaRPr lang="de-CH"/>
          </a:p>
        </p:txBody>
      </p:sp>
      <p:sp>
        <p:nvSpPr>
          <p:cNvPr id="5" name="Foliennummernplatzhalter 4"/>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73326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657588D-F118-4A2F-8912-D6DDC07E973B}" type="datetimeFigureOut">
              <a:rPr lang="de-CH" smtClean="0"/>
              <a:t>15.12.2017</a:t>
            </a:fld>
            <a:endParaRPr lang="de-CH"/>
          </a:p>
        </p:txBody>
      </p:sp>
      <p:sp>
        <p:nvSpPr>
          <p:cNvPr id="3" name="Fußzeilenplatzhalter 2"/>
          <p:cNvSpPr>
            <a:spLocks noGrp="1"/>
          </p:cNvSpPr>
          <p:nvPr>
            <p:ph type="ftr" sz="quarter" idx="11"/>
          </p:nvPr>
        </p:nvSpPr>
        <p:spPr/>
        <p:txBody>
          <a:bodyPr/>
          <a:lstStyle/>
          <a:p>
            <a:endParaRPr lang="de-CH"/>
          </a:p>
        </p:txBody>
      </p:sp>
      <p:sp>
        <p:nvSpPr>
          <p:cNvPr id="4" name="Foliennummernplatzhalter 3"/>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2566388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15.12.2017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152661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endParaRPr lang="de-CH"/>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657588D-F118-4A2F-8912-D6DDC07E973B}" type="datetimeFigureOut">
              <a:rPr lang="de-CH" smtClean="0"/>
              <a:t>15.12.2017</a:t>
            </a:fld>
            <a:endParaRPr lang="de-CH"/>
          </a:p>
        </p:txBody>
      </p:sp>
      <p:sp>
        <p:nvSpPr>
          <p:cNvPr id="6" name="Fußzeilenplatzhalter 5"/>
          <p:cNvSpPr>
            <a:spLocks noGrp="1"/>
          </p:cNvSpPr>
          <p:nvPr>
            <p:ph type="ftr" sz="quarter" idx="11"/>
          </p:nvPr>
        </p:nvSpPr>
        <p:spPr/>
        <p:txBody>
          <a:bodyPr/>
          <a:lstStyle/>
          <a:p>
            <a:endParaRPr lang="de-CH"/>
          </a:p>
        </p:txBody>
      </p:sp>
      <p:sp>
        <p:nvSpPr>
          <p:cNvPr id="7" name="Foliennummernplatzhalter 6"/>
          <p:cNvSpPr>
            <a:spLocks noGrp="1"/>
          </p:cNvSpPr>
          <p:nvPr>
            <p:ph type="sldNum" sz="quarter" idx="12"/>
          </p:nvPr>
        </p:nvSpPr>
        <p:spPr/>
        <p:txBody>
          <a:bodyPr/>
          <a:lstStyle/>
          <a:p>
            <a:fld id="{B12525BB-BE73-42E3-BD07-663F02728113}" type="slidenum">
              <a:rPr lang="de-CH" smtClean="0"/>
              <a:t>‹Nr.›</a:t>
            </a:fld>
            <a:endParaRPr lang="de-CH"/>
          </a:p>
        </p:txBody>
      </p:sp>
    </p:spTree>
    <p:extLst>
      <p:ext uri="{BB962C8B-B14F-4D97-AF65-F5344CB8AC3E}">
        <p14:creationId xmlns:p14="http://schemas.microsoft.com/office/powerpoint/2010/main" val="458079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57588D-F118-4A2F-8912-D6DDC07E973B}" type="datetimeFigureOut">
              <a:rPr lang="de-CH" smtClean="0"/>
              <a:t>15.12.2017</a:t>
            </a:fld>
            <a:endParaRPr lang="de-CH"/>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525BB-BE73-42E3-BD07-663F02728113}" type="slidenum">
              <a:rPr lang="de-CH" smtClean="0"/>
              <a:t>‹Nr.›</a:t>
            </a:fld>
            <a:endParaRPr lang="de-CH"/>
          </a:p>
        </p:txBody>
      </p:sp>
    </p:spTree>
    <p:extLst>
      <p:ext uri="{BB962C8B-B14F-4D97-AF65-F5344CB8AC3E}">
        <p14:creationId xmlns:p14="http://schemas.microsoft.com/office/powerpoint/2010/main" val="2397821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play.kahoot.it/#/k/ed7ee237-6ac5-43b6-84b1-706eb28d0e2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F0621D8-4210-4BD6-9CC0-771F487A741C}"/>
              </a:ext>
            </a:extLst>
          </p:cNvPr>
          <p:cNvPicPr>
            <a:picLocks noChangeAspect="1"/>
          </p:cNvPicPr>
          <p:nvPr/>
        </p:nvPicPr>
        <p:blipFill rotWithShape="1">
          <a:blip r:embed="rId3">
            <a:extLst>
              <a:ext uri="{28A0092B-C50C-407E-A947-70E740481C1C}">
                <a14:useLocalDpi xmlns:a14="http://schemas.microsoft.com/office/drawing/2010/main" val="0"/>
              </a:ext>
            </a:extLst>
          </a:blip>
          <a:srcRect t="15493"/>
          <a:stretch/>
        </p:blipFill>
        <p:spPr>
          <a:xfrm>
            <a:off x="1" y="0"/>
            <a:ext cx="12192000" cy="6858000"/>
          </a:xfrm>
          <a:prstGeom prst="rect">
            <a:avLst/>
          </a:prstGeom>
        </p:spPr>
      </p:pic>
      <p:sp>
        <p:nvSpPr>
          <p:cNvPr id="9" name="Textfeld 8"/>
          <p:cNvSpPr txBox="1"/>
          <p:nvPr/>
        </p:nvSpPr>
        <p:spPr>
          <a:xfrm>
            <a:off x="9942923" y="6488668"/>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1" name="Inhaltsplatzhalter 6"/>
          <p:cNvSpPr txBox="1">
            <a:spLocks/>
          </p:cNvSpPr>
          <p:nvPr/>
        </p:nvSpPr>
        <p:spPr>
          <a:xfrm>
            <a:off x="-2" y="5399139"/>
            <a:ext cx="5038727"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7200" dirty="0">
                <a:solidFill>
                  <a:schemeClr val="tx1"/>
                </a:solidFill>
                <a:latin typeface="Arial" charset="0"/>
                <a:ea typeface="Arial" charset="0"/>
                <a:cs typeface="Arial" charset="0"/>
              </a:rPr>
              <a:t> Holocaust</a:t>
            </a:r>
            <a:endParaRPr lang="de-DE" sz="6000" dirty="0">
              <a:solidFill>
                <a:schemeClr val="tx1"/>
              </a:solidFill>
              <a:latin typeface="Arial" charset="0"/>
              <a:ea typeface="Arial" charset="0"/>
              <a:cs typeface="Arial" charset="0"/>
            </a:endParaRPr>
          </a:p>
        </p:txBody>
      </p:sp>
      <p:sp>
        <p:nvSpPr>
          <p:cNvPr id="5" name="Inhaltsplatzhalter 6"/>
          <p:cNvSpPr txBox="1">
            <a:spLocks/>
          </p:cNvSpPr>
          <p:nvPr/>
        </p:nvSpPr>
        <p:spPr>
          <a:xfrm>
            <a:off x="-1" y="4084926"/>
            <a:ext cx="229552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7200" dirty="0">
                <a:solidFill>
                  <a:schemeClr val="tx1"/>
                </a:solidFill>
                <a:latin typeface="Arial" charset="0"/>
                <a:ea typeface="Arial" charset="0"/>
                <a:cs typeface="Arial" charset="0"/>
              </a:rPr>
              <a:t>Der</a:t>
            </a:r>
          </a:p>
        </p:txBody>
      </p:sp>
    </p:spTree>
    <p:extLst>
      <p:ext uri="{BB962C8B-B14F-4D97-AF65-F5344CB8AC3E}">
        <p14:creationId xmlns:p14="http://schemas.microsoft.com/office/powerpoint/2010/main" val="1347490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Bildergebnis für erschießungen juden">
            <a:extLst>
              <a:ext uri="{FF2B5EF4-FFF2-40B4-BE49-F238E27FC236}">
                <a16:creationId xmlns:a16="http://schemas.microsoft.com/office/drawing/2014/main" id="{A3A4F258-BCEA-461F-AE57-CB097E16AD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840" b="5662"/>
          <a:stretch/>
        </p:blipFill>
        <p:spPr bwMode="auto">
          <a:xfrm>
            <a:off x="0" y="0"/>
            <a:ext cx="121978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315069" y="416162"/>
            <a:ext cx="54102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Ab dem 15. September wird damit begonnen, alle Juden grösserer Städte der </a:t>
            </a:r>
            <a:r>
              <a:rPr lang="de-CH" sz="2400" b="1" dirty="0">
                <a:solidFill>
                  <a:schemeClr val="tx1"/>
                </a:solidFill>
                <a:latin typeface="Arial" charset="0"/>
                <a:ea typeface="Arial" charset="0"/>
                <a:cs typeface="Arial" charset="0"/>
              </a:rPr>
              <a:t>Ukraine</a:t>
            </a:r>
            <a:r>
              <a:rPr lang="de-CH" sz="2400" dirty="0">
                <a:solidFill>
                  <a:schemeClr val="tx1"/>
                </a:solidFill>
                <a:latin typeface="Arial" charset="0"/>
                <a:ea typeface="Arial" charset="0"/>
                <a:cs typeface="Arial" charset="0"/>
              </a:rPr>
              <a:t> zu erschiessen.</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7719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Massen-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600074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erschiessungen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6315069" y="1791923"/>
            <a:ext cx="5410204"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Auch in </a:t>
            </a:r>
            <a:r>
              <a:rPr lang="de-CH" sz="2400" b="1" dirty="0">
                <a:solidFill>
                  <a:schemeClr val="tx1"/>
                </a:solidFill>
                <a:latin typeface="Arial" charset="0"/>
                <a:ea typeface="Arial" charset="0"/>
                <a:cs typeface="Arial" charset="0"/>
              </a:rPr>
              <a:t>Weissrussland</a:t>
            </a:r>
            <a:r>
              <a:rPr lang="de-CH" sz="2400" dirty="0">
                <a:solidFill>
                  <a:schemeClr val="tx1"/>
                </a:solidFill>
                <a:latin typeface="Arial" charset="0"/>
                <a:ea typeface="Arial" charset="0"/>
                <a:cs typeface="Arial" charset="0"/>
              </a:rPr>
              <a:t> werden ab Oktober die Juden ermordet.</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2509DED3-9E74-42A3-B716-0743EC9735AD}"/>
              </a:ext>
            </a:extLst>
          </p:cNvPr>
          <p:cNvSpPr txBox="1">
            <a:spLocks/>
          </p:cNvSpPr>
          <p:nvPr/>
        </p:nvSpPr>
        <p:spPr>
          <a:xfrm>
            <a:off x="6315069" y="2835285"/>
            <a:ext cx="541020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Bis Mitte Januar 1942 werden so </a:t>
            </a:r>
            <a:r>
              <a:rPr lang="de-CH" sz="2400" b="1" dirty="0">
                <a:solidFill>
                  <a:schemeClr val="tx1"/>
                </a:solidFill>
                <a:latin typeface="Arial" charset="0"/>
                <a:ea typeface="Arial" charset="0"/>
                <a:cs typeface="Arial" charset="0"/>
              </a:rPr>
              <a:t>900’000 Juden </a:t>
            </a:r>
            <a:r>
              <a:rPr lang="de-CH" sz="2400" dirty="0">
                <a:solidFill>
                  <a:schemeClr val="tx1"/>
                </a:solidFill>
                <a:latin typeface="Arial" charset="0"/>
                <a:ea typeface="Arial" charset="0"/>
                <a:cs typeface="Arial" charset="0"/>
              </a:rPr>
              <a:t>umgebracht.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20190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564530" y="714924"/>
            <a:ext cx="11062941" cy="5428153"/>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«Mehrere Vergeltungsmassnahmen wurden im Rahmen von Grossaktionen durchgeführt. Die grösste dieser Aktionen fand unmittelbar nach der Einnahme Kiews statt; es wurden hierzu ausschliesslich Juden mit ihrer gesamten Familie ausgelesen… Wenn auch bis jetzt auf diese Weise insgesamt etwa 75’000 Juden liquidiert worden sind, so besteht doch schon heute Klarheit darüber, dass damit eine Lösung des Judenproblems nicht möglich sein wird. Es ist zwar gelungen, vor allem in kleineren Städten und auch in den Dörfern eine restlose Bereinigung des Judenproblems herbeizuführen; in grösseren Städten dagegen wird immer die Beobachtung gemacht, dass nach einer solchen Exekution zwar sämtliche Juden verschwunden sind; kehrt aber alsdann nach einer bestimmten Frist ein Kommando nochmals zurück, so wird immer wieder eine Anzahl von Juden festgestellt, die ganz erheblich die Zahl der exekutierten Juden übersteigt.»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Meldung vom 3. November 1941 über Vernichtungsarbeit der «Einsatzkommandos» der SS in Russland.</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719426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ür auschwitz">
            <a:extLst>
              <a:ext uri="{FF2B5EF4-FFF2-40B4-BE49-F238E27FC236}">
                <a16:creationId xmlns:a16="http://schemas.microsoft.com/office/drawing/2014/main" id="{37D1B55E-24DE-45E9-B61F-C3F3EB77422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561" b="8921"/>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315069" y="416162"/>
            <a:ext cx="54102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Auch die Juden in den </a:t>
            </a:r>
            <a:r>
              <a:rPr lang="de-CH" sz="2400" b="1" dirty="0">
                <a:solidFill>
                  <a:schemeClr val="tx1"/>
                </a:solidFill>
                <a:latin typeface="Arial" charset="0"/>
                <a:ea typeface="Arial" charset="0"/>
                <a:cs typeface="Arial" charset="0"/>
              </a:rPr>
              <a:t>polnischen Ghettos </a:t>
            </a:r>
            <a:r>
              <a:rPr lang="de-CH" sz="2400" dirty="0">
                <a:solidFill>
                  <a:schemeClr val="tx1"/>
                </a:solidFill>
                <a:latin typeface="Arial" charset="0"/>
                <a:ea typeface="Arial" charset="0"/>
                <a:cs typeface="Arial" charset="0"/>
              </a:rPr>
              <a:t>werden nun massenhaft erschossen.</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44100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Radikalere</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1" y="5504410"/>
            <a:ext cx="400050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Lösungen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6315069" y="1696673"/>
            <a:ext cx="54102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Diese Massenerschiessungen gelten aber bald als </a:t>
            </a:r>
            <a:r>
              <a:rPr lang="de-CH" sz="2400" b="1" dirty="0">
                <a:solidFill>
                  <a:schemeClr val="tx1"/>
                </a:solidFill>
                <a:latin typeface="Arial" charset="0"/>
                <a:ea typeface="Arial" charset="0"/>
                <a:cs typeface="Arial" charset="0"/>
              </a:rPr>
              <a:t>ineffizient</a:t>
            </a:r>
            <a:r>
              <a:rPr lang="de-CH" sz="2400" dirty="0">
                <a:solidFill>
                  <a:schemeClr val="tx1"/>
                </a:solidFill>
                <a:latin typeface="Arial" charset="0"/>
                <a:ea typeface="Arial" charset="0"/>
                <a:cs typeface="Arial" charset="0"/>
              </a:rPr>
              <a:t> – «radikalere Lösungen» werden gefordert.</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2509DED3-9E74-42A3-B716-0743EC9735AD}"/>
              </a:ext>
            </a:extLst>
          </p:cNvPr>
          <p:cNvSpPr txBox="1">
            <a:spLocks/>
          </p:cNvSpPr>
          <p:nvPr/>
        </p:nvSpPr>
        <p:spPr>
          <a:xfrm>
            <a:off x="6315068" y="2977184"/>
            <a:ext cx="541020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Deshalb beschliesst die deutsche Führung, die Bewohner der Ghettos in neu errichtete </a:t>
            </a:r>
            <a:r>
              <a:rPr lang="de-CH" sz="2400" b="1" dirty="0">
                <a:solidFill>
                  <a:schemeClr val="tx1"/>
                </a:solidFill>
                <a:latin typeface="Arial" charset="0"/>
                <a:ea typeface="Arial" charset="0"/>
                <a:cs typeface="Arial" charset="0"/>
              </a:rPr>
              <a:t>Konzentrationslager</a:t>
            </a:r>
            <a:r>
              <a:rPr lang="de-CH" sz="2400" dirty="0">
                <a:solidFill>
                  <a:schemeClr val="tx1"/>
                </a:solidFill>
                <a:latin typeface="Arial" charset="0"/>
                <a:ea typeface="Arial" charset="0"/>
                <a:cs typeface="Arial" charset="0"/>
              </a:rPr>
              <a:t> abzutransportieren.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8867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564530" y="534875"/>
            <a:ext cx="11062941" cy="548355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«Unter entsprechender Leitung sollen im Zuge der Endlösung die Juden in geeigneter Weise im Osten zum Arbeitseinsatz kommen. In grossen Arbeitskolonnen, unter Trennung der Geschlechter, werden die arbeitsfähigen Juden strassenbauend in diese Gebiete geführt, wobei zweifellos ein Grossteil durch natürliche Verminderung ausfallen wird. Der Restbestand wird, da es sich bei diesen zweifellos um den widerstandsfähigsten Teil handelt, entsprechend behandelt werden müssen, da dieser, eine natürliche Auslese darstellend, bei Freilassung die Keimzelle eines neuen jüdischen Aufbaus bilden würde. Europa wird von Westen nach Osten durchkämmt. Das Reichsgebiet, einschliesslich das Protektorat Böhmen und Mähren, wird, allein schon aus Gründen der Wohnungsfrage und sonstiger sozialpolitischer Notwendigkeiten, vorweggenommen werden müssen. Die evakuierten Juden werden zunächst Zug um Zug in sogenannte Durchgangsghettos verbracht, um von dort aus weiter nach dem Osten transportiert zu werden.»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Aus dem Protokoll der Wannsee-Besprechung, 20. Januar 1942</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814121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ldergebnis für treblinka">
            <a:extLst>
              <a:ext uri="{FF2B5EF4-FFF2-40B4-BE49-F238E27FC236}">
                <a16:creationId xmlns:a16="http://schemas.microsoft.com/office/drawing/2014/main" id="{D5C117CD-767A-461F-ACAF-D9E84763CA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55"/>
          <a:stretch/>
        </p:blipFill>
        <p:spPr bwMode="auto">
          <a:xfrm>
            <a:off x="6852267" y="-3285"/>
            <a:ext cx="5339733" cy="6885865"/>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409575" y="578087"/>
            <a:ext cx="55626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Ab März 1942 werden die Bewohner der polnischen Ghettos in die Vernichtungslager </a:t>
            </a:r>
            <a:r>
              <a:rPr lang="de-CH" sz="2400" b="1" dirty="0" err="1">
                <a:solidFill>
                  <a:schemeClr val="tx1"/>
                </a:solidFill>
                <a:latin typeface="Arial" charset="0"/>
                <a:ea typeface="Arial" charset="0"/>
                <a:cs typeface="Arial" charset="0"/>
              </a:rPr>
              <a:t>Belzec</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Sobibor</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Treblinka</a:t>
            </a:r>
            <a:r>
              <a:rPr lang="de-CH" sz="2400" dirty="0">
                <a:solidFill>
                  <a:schemeClr val="tx1"/>
                </a:solidFill>
                <a:latin typeface="Arial" charset="0"/>
                <a:ea typeface="Arial" charset="0"/>
                <a:cs typeface="Arial" charset="0"/>
              </a:rPr>
              <a:t> deportiert.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5972176"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Vernichtungs-</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1" y="5504410"/>
            <a:ext cx="2600324"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lager</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409575" y="2218961"/>
            <a:ext cx="5562600"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b="1" dirty="0">
                <a:solidFill>
                  <a:schemeClr val="tx1"/>
                </a:solidFill>
                <a:latin typeface="Arial" charset="0"/>
                <a:ea typeface="Arial" charset="0"/>
                <a:cs typeface="Arial" charset="0"/>
              </a:rPr>
              <a:t>«Judenräte» </a:t>
            </a:r>
            <a:r>
              <a:rPr lang="de-CH" sz="2400" dirty="0">
                <a:solidFill>
                  <a:schemeClr val="tx1"/>
                </a:solidFill>
                <a:latin typeface="Arial" charset="0"/>
                <a:ea typeface="Arial" charset="0"/>
                <a:cs typeface="Arial" charset="0"/>
              </a:rPr>
              <a:t>zwingt man zur Auswahl der Opfer, die sofort nach der Ankunft ermordet werden.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9882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ldergebnis für konzentrationslager karte">
            <a:extLst>
              <a:ext uri="{FF2B5EF4-FFF2-40B4-BE49-F238E27FC236}">
                <a16:creationId xmlns:a16="http://schemas.microsoft.com/office/drawing/2014/main" id="{407EBEC7-3F38-418D-A047-C302B4581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289"/>
            <a:ext cx="8242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16200000">
            <a:off x="10882796" y="55490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3" name="Ellipse 2">
            <a:extLst>
              <a:ext uri="{FF2B5EF4-FFF2-40B4-BE49-F238E27FC236}">
                <a16:creationId xmlns:a16="http://schemas.microsoft.com/office/drawing/2014/main" id="{F5C91768-C6A3-4FEB-843C-5D2E4D36D144}"/>
              </a:ext>
            </a:extLst>
          </p:cNvPr>
          <p:cNvSpPr/>
          <p:nvPr/>
        </p:nvSpPr>
        <p:spPr>
          <a:xfrm>
            <a:off x="7344696" y="3153985"/>
            <a:ext cx="707924" cy="285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7CD56031-3DE4-4802-9171-DC48AEB09176}"/>
              </a:ext>
            </a:extLst>
          </p:cNvPr>
          <p:cNvSpPr/>
          <p:nvPr/>
        </p:nvSpPr>
        <p:spPr>
          <a:xfrm>
            <a:off x="7605250" y="2775443"/>
            <a:ext cx="707924" cy="2851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3CDA2757-4E2A-421A-84C1-07E0A9DC165B}"/>
              </a:ext>
            </a:extLst>
          </p:cNvPr>
          <p:cNvSpPr/>
          <p:nvPr/>
        </p:nvSpPr>
        <p:spPr>
          <a:xfrm>
            <a:off x="6916990" y="2251876"/>
            <a:ext cx="707924" cy="3810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0833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ildergebnis für auschwitz birkenau">
            <a:extLst>
              <a:ext uri="{FF2B5EF4-FFF2-40B4-BE49-F238E27FC236}">
                <a16:creationId xmlns:a16="http://schemas.microsoft.com/office/drawing/2014/main" id="{ADB51B85-374A-4E33-8826-55D88FAE11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55" b="4899"/>
          <a:stretch/>
        </p:blipFill>
        <p:spPr bwMode="auto">
          <a:xfrm>
            <a:off x="0" y="-1"/>
            <a:ext cx="12197842"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194325" y="984829"/>
            <a:ext cx="4411022"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Hauptziel von Judentransporten wird ab 1942 das grösste Vernichtungslager </a:t>
            </a:r>
            <a:r>
              <a:rPr lang="de-CH" sz="2400" b="1" dirty="0">
                <a:solidFill>
                  <a:schemeClr val="tx1"/>
                </a:solidFill>
                <a:latin typeface="Arial" charset="0"/>
                <a:ea typeface="Arial" charset="0"/>
                <a:cs typeface="Arial" charset="0"/>
              </a:rPr>
              <a:t>Auschwitz</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2" name="Inhaltsplatzhalter 6">
            <a:extLst>
              <a:ext uri="{FF2B5EF4-FFF2-40B4-BE49-F238E27FC236}">
                <a16:creationId xmlns:a16="http://schemas.microsoft.com/office/drawing/2014/main" id="{2E2F7FF9-7AAA-489F-8C4B-78E0DCAC4C54}"/>
              </a:ext>
            </a:extLst>
          </p:cNvPr>
          <p:cNvSpPr txBox="1">
            <a:spLocks/>
          </p:cNvSpPr>
          <p:nvPr/>
        </p:nvSpPr>
        <p:spPr>
          <a:xfrm>
            <a:off x="0" y="5206572"/>
            <a:ext cx="419986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Auschwitz</a:t>
            </a:r>
          </a:p>
        </p:txBody>
      </p:sp>
    </p:spTree>
    <p:extLst>
      <p:ext uri="{BB962C8B-B14F-4D97-AF65-F5344CB8AC3E}">
        <p14:creationId xmlns:p14="http://schemas.microsoft.com/office/powerpoint/2010/main" val="115249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ldergebnis für konzentrationslager karte">
            <a:extLst>
              <a:ext uri="{FF2B5EF4-FFF2-40B4-BE49-F238E27FC236}">
                <a16:creationId xmlns:a16="http://schemas.microsoft.com/office/drawing/2014/main" id="{407EBEC7-3F38-418D-A047-C302B4581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289"/>
            <a:ext cx="8242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16200000">
            <a:off x="10882796" y="55490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3" name="Ellipse 2">
            <a:extLst>
              <a:ext uri="{FF2B5EF4-FFF2-40B4-BE49-F238E27FC236}">
                <a16:creationId xmlns:a16="http://schemas.microsoft.com/office/drawing/2014/main" id="{F5C91768-C6A3-4FEB-843C-5D2E4D36D144}"/>
              </a:ext>
            </a:extLst>
          </p:cNvPr>
          <p:cNvSpPr/>
          <p:nvPr/>
        </p:nvSpPr>
        <p:spPr>
          <a:xfrm>
            <a:off x="6617109" y="3286720"/>
            <a:ext cx="707924" cy="429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38211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1F77F1C-1D0E-426A-86CD-743B38DA99A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740" t="10283" r="3515" b="11386"/>
          <a:stretch/>
        </p:blipFill>
        <p:spPr>
          <a:xfrm>
            <a:off x="-1" y="0"/>
            <a:ext cx="12197841" cy="6858000"/>
          </a:xfrm>
          <a:prstGeom prst="rect">
            <a:avLst/>
          </a:prstGeom>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977262" y="739862"/>
            <a:ext cx="55626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Juden werden in unbeheizten </a:t>
            </a:r>
            <a:r>
              <a:rPr lang="de-CH" sz="2400" b="1" dirty="0">
                <a:solidFill>
                  <a:schemeClr val="tx1"/>
                </a:solidFill>
                <a:latin typeface="Arial" charset="0"/>
                <a:ea typeface="Arial" charset="0"/>
                <a:cs typeface="Arial" charset="0"/>
              </a:rPr>
              <a:t>Viehwaggons</a:t>
            </a:r>
            <a:r>
              <a:rPr lang="de-CH" sz="2400" dirty="0">
                <a:solidFill>
                  <a:schemeClr val="tx1"/>
                </a:solidFill>
                <a:latin typeface="Arial" charset="0"/>
                <a:ea typeface="Arial" charset="0"/>
                <a:cs typeface="Arial" charset="0"/>
              </a:rPr>
              <a:t> nach Auschwitz transportiert – nicht wenige sterben dabei.</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CE5B07AE-A8D0-45EA-B777-ED1F3493A078}"/>
              </a:ext>
            </a:extLst>
          </p:cNvPr>
          <p:cNvSpPr txBox="1">
            <a:spLocks/>
          </p:cNvSpPr>
          <p:nvPr/>
        </p:nvSpPr>
        <p:spPr>
          <a:xfrm>
            <a:off x="5977262" y="2375361"/>
            <a:ext cx="55626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Bei der Ankunft im Lager werden die Häftlinge in «</a:t>
            </a:r>
            <a:r>
              <a:rPr lang="de-CH" sz="2400" b="1" dirty="0">
                <a:solidFill>
                  <a:schemeClr val="tx1"/>
                </a:solidFill>
                <a:latin typeface="Arial" charset="0"/>
                <a:ea typeface="Arial" charset="0"/>
                <a:cs typeface="Arial" charset="0"/>
              </a:rPr>
              <a:t>arbeitsfähig</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nicht-arbeitsfähig</a:t>
            </a:r>
            <a:r>
              <a:rPr lang="de-CH" sz="2400" dirty="0">
                <a:solidFill>
                  <a:schemeClr val="tx1"/>
                </a:solidFill>
                <a:latin typeface="Arial" charset="0"/>
                <a:ea typeface="Arial" charset="0"/>
                <a:cs typeface="Arial" charset="0"/>
              </a:rPr>
              <a:t>» (Kinder, Alte, Kranke) eingeteilt.</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2E2F7FF9-7AAA-489F-8C4B-78E0DCAC4C54}"/>
              </a:ext>
            </a:extLst>
          </p:cNvPr>
          <p:cNvSpPr txBox="1">
            <a:spLocks/>
          </p:cNvSpPr>
          <p:nvPr/>
        </p:nvSpPr>
        <p:spPr>
          <a:xfrm>
            <a:off x="0" y="5206572"/>
            <a:ext cx="419986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Auschwitz</a:t>
            </a:r>
          </a:p>
        </p:txBody>
      </p:sp>
    </p:spTree>
    <p:extLst>
      <p:ext uri="{BB962C8B-B14F-4D97-AF65-F5344CB8AC3E}">
        <p14:creationId xmlns:p14="http://schemas.microsoft.com/office/powerpoint/2010/main" val="29753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ildergebnis für gaskammer">
            <a:extLst>
              <a:ext uri="{FF2B5EF4-FFF2-40B4-BE49-F238E27FC236}">
                <a16:creationId xmlns:a16="http://schemas.microsoft.com/office/drawing/2014/main" id="{6BAA8134-EF0E-4686-B87A-9981F3E9E6F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1744" b="13292"/>
          <a:stretch/>
        </p:blipFill>
        <p:spPr bwMode="auto">
          <a:xfrm>
            <a:off x="-1" y="0"/>
            <a:ext cx="1219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754761" y="797879"/>
            <a:ext cx="501628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a:t>
            </a:r>
            <a:r>
              <a:rPr lang="de-CH" sz="2400" b="1" dirty="0">
                <a:solidFill>
                  <a:schemeClr val="tx1"/>
                </a:solidFill>
                <a:latin typeface="Arial" charset="0"/>
                <a:ea typeface="Arial" charset="0"/>
                <a:cs typeface="Arial" charset="0"/>
              </a:rPr>
              <a:t>Nicht-Arbeitsfähigen</a:t>
            </a:r>
            <a:r>
              <a:rPr lang="de-CH" sz="2400" dirty="0">
                <a:solidFill>
                  <a:schemeClr val="tx1"/>
                </a:solidFill>
                <a:latin typeface="Arial" charset="0"/>
                <a:ea typeface="Arial" charset="0"/>
                <a:cs typeface="Arial" charset="0"/>
              </a:rPr>
              <a:t>» werden gleich nach der Selektion in </a:t>
            </a:r>
            <a:r>
              <a:rPr lang="de-CH" sz="2400" b="1" dirty="0">
                <a:solidFill>
                  <a:schemeClr val="tx1"/>
                </a:solidFill>
                <a:latin typeface="Arial" charset="0"/>
                <a:ea typeface="Arial" charset="0"/>
                <a:cs typeface="Arial" charset="0"/>
              </a:rPr>
              <a:t>Gaskammern</a:t>
            </a:r>
            <a:r>
              <a:rPr lang="de-CH" sz="2400" dirty="0">
                <a:solidFill>
                  <a:schemeClr val="tx1"/>
                </a:solidFill>
                <a:latin typeface="Arial" charset="0"/>
                <a:ea typeface="Arial" charset="0"/>
                <a:cs typeface="Arial" charset="0"/>
              </a:rPr>
              <a:t> geführt, die als Duschräume getarnt sind. </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3481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Gaskammern</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754761" y="2485562"/>
            <a:ext cx="501628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Häftlinge müssen sich </a:t>
            </a:r>
            <a:r>
              <a:rPr lang="de-CH" sz="2400" b="1" dirty="0">
                <a:solidFill>
                  <a:schemeClr val="tx1"/>
                </a:solidFill>
                <a:latin typeface="Arial" charset="0"/>
                <a:ea typeface="Arial" charset="0"/>
                <a:cs typeface="Arial" charset="0"/>
              </a:rPr>
              <a:t>entkleiden</a:t>
            </a:r>
            <a:r>
              <a:rPr lang="de-CH" sz="2400" dirty="0">
                <a:solidFill>
                  <a:schemeClr val="tx1"/>
                </a:solidFill>
                <a:latin typeface="Arial" charset="0"/>
                <a:ea typeface="Arial" charset="0"/>
                <a:cs typeface="Arial" charset="0"/>
              </a:rPr>
              <a:t> – ihnen wird gesagt, sie würden duschen.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62571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holocaust">
            <a:extLst>
              <a:ext uri="{FF2B5EF4-FFF2-40B4-BE49-F238E27FC236}">
                <a16:creationId xmlns:a16="http://schemas.microsoft.com/office/drawing/2014/main" id="{053FDFC3-3597-49C1-86F1-A94AEC228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 r="544" b="27916"/>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400800" y="611203"/>
            <a:ext cx="5153026"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Der Holocaust ist der nationalsozialistische </a:t>
            </a:r>
            <a:r>
              <a:rPr lang="de-CH" sz="2400" b="1" dirty="0">
                <a:solidFill>
                  <a:schemeClr val="tx1"/>
                </a:solidFill>
                <a:latin typeface="Arial" charset="0"/>
                <a:ea typeface="Arial" charset="0"/>
                <a:cs typeface="Arial" charset="0"/>
              </a:rPr>
              <a:t>Völkermord</a:t>
            </a:r>
            <a:r>
              <a:rPr lang="de-CH" sz="2400" dirty="0">
                <a:solidFill>
                  <a:schemeClr val="tx1"/>
                </a:solidFill>
                <a:latin typeface="Arial" charset="0"/>
                <a:ea typeface="Arial" charset="0"/>
                <a:cs typeface="Arial" charset="0"/>
              </a:rPr>
              <a:t> an 5,6 bis 6,3 Millionen europäischer </a:t>
            </a:r>
            <a:r>
              <a:rPr lang="de-CH" sz="2400" b="1" dirty="0">
                <a:solidFill>
                  <a:schemeClr val="tx1"/>
                </a:solidFill>
                <a:latin typeface="Arial" charset="0"/>
                <a:ea typeface="Arial" charset="0"/>
                <a:cs typeface="Arial" charset="0"/>
              </a:rPr>
              <a:t>Juden</a:t>
            </a:r>
            <a:r>
              <a:rPr lang="de-CH" sz="2400" dirty="0">
                <a:solidFill>
                  <a:schemeClr val="tx1"/>
                </a:solidFill>
                <a:latin typeface="Arial" charset="0"/>
                <a:ea typeface="Arial" charset="0"/>
                <a:cs typeface="Arial" charset="0"/>
              </a:rPr>
              <a:t> von 1941 bis 1945.</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0" y="4362134"/>
            <a:ext cx="45148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Was ist der</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7910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Holocaust?</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304883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zyklon b">
            <a:extLst>
              <a:ext uri="{FF2B5EF4-FFF2-40B4-BE49-F238E27FC236}">
                <a16:creationId xmlns:a16="http://schemas.microsoft.com/office/drawing/2014/main" id="{EDFAB23A-728B-4FAC-8381-69459CD215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5" b="19710"/>
          <a:stretch/>
        </p:blipFill>
        <p:spPr bwMode="auto">
          <a:xfrm>
            <a:off x="-1" y="-1"/>
            <a:ext cx="12197841"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3481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Gaskammern</a:t>
            </a:r>
          </a:p>
        </p:txBody>
      </p:sp>
      <p:sp>
        <p:nvSpPr>
          <p:cNvPr id="11" name="Inhaltsplatzhalter 6">
            <a:extLst>
              <a:ext uri="{FF2B5EF4-FFF2-40B4-BE49-F238E27FC236}">
                <a16:creationId xmlns:a16="http://schemas.microsoft.com/office/drawing/2014/main" id="{8D26FC13-4D44-4E3F-8F6E-25736DC753DD}"/>
              </a:ext>
            </a:extLst>
          </p:cNvPr>
          <p:cNvSpPr txBox="1">
            <a:spLocks/>
          </p:cNvSpPr>
          <p:nvPr/>
        </p:nvSpPr>
        <p:spPr>
          <a:xfrm>
            <a:off x="6538451" y="2005429"/>
            <a:ext cx="5114607"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Qualvoll werden sie mit </a:t>
            </a:r>
            <a:r>
              <a:rPr lang="de-CH" sz="2400" b="1" dirty="0">
                <a:solidFill>
                  <a:schemeClr val="tx1"/>
                </a:solidFill>
                <a:latin typeface="Arial" charset="0"/>
                <a:ea typeface="Arial" charset="0"/>
                <a:cs typeface="Arial" charset="0"/>
              </a:rPr>
              <a:t>Zyklon B</a:t>
            </a:r>
            <a:r>
              <a:rPr lang="de-CH" sz="2400" dirty="0">
                <a:solidFill>
                  <a:schemeClr val="tx1"/>
                </a:solidFill>
                <a:latin typeface="Arial" charset="0"/>
                <a:ea typeface="Arial" charset="0"/>
                <a:cs typeface="Arial" charset="0"/>
              </a:rPr>
              <a:t> vergast: Das Gas verursacht eine bis zu 20 Minuten dauernde innere Erstickung.</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6538452" y="705140"/>
            <a:ext cx="5114607"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Opfer merken erst später, dass die </a:t>
            </a:r>
            <a:r>
              <a:rPr lang="de-CH" sz="2400" b="1" dirty="0">
                <a:solidFill>
                  <a:schemeClr val="tx1"/>
                </a:solidFill>
                <a:latin typeface="Arial" charset="0"/>
                <a:ea typeface="Arial" charset="0"/>
                <a:cs typeface="Arial" charset="0"/>
              </a:rPr>
              <a:t>vermeintlichen Duschen </a:t>
            </a:r>
            <a:r>
              <a:rPr lang="de-CH" sz="2400" dirty="0">
                <a:solidFill>
                  <a:schemeClr val="tx1"/>
                </a:solidFill>
                <a:latin typeface="Arial" charset="0"/>
                <a:ea typeface="Arial" charset="0"/>
                <a:cs typeface="Arial" charset="0"/>
              </a:rPr>
              <a:t>nicht funktionieren.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4476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825190" y="382525"/>
            <a:ext cx="10541620" cy="609295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«Die Russen mussten sich im Vorraum entkleiden und gingen alle ganz ruhig in den Leichenraum, da ihnen gesagt wurde, sie würden da entlaust. Der ganze Transport ging gerade genau in den Leichenraum. Die Tür wurde zugeschlossen und das Gas durch die Öffnung hineingeschüttet. Wie lange diese Tötung gedauert hat, weiss ich nicht. Doch war eine geraume Weile das Gesumme noch zu vernehmen. Beim Einwerfen schrien einige ‚Gas‘, darauf ging ein mächtiges Brüllen los und ein Drängen nach den beiden Türen. Diese hielten aber den Druck aus. Nach mehreren Stunden erst wurde geöffnet und entlüftet. […] Über die Tötung der russischen Kriegsgefangenen an und für sich machte ich mir damals keine Gedanken. Es war befohlen, ich hatte es durchzuführen. Doch ich muss offen sagen, auf mich wirkte diese Vergasung beruhigend, da ja in absehbarer Zeit mit der Massenvernichtung der Juden begonnen werden musste, und noch war weder Eichmann noch mir die Art der Tötung dieser zu erwartenden Massen klar.»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Rudolf Höss, der erste Lagerkommandant von Auschwitz, beschreibt in seinem Bericht „Meine Psyche“ eine „Probevergasung“ von Russen</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95880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B81DE7E-74D6-4BCE-BD62-6EA6DE74A6A3}"/>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305" b="12236"/>
          <a:stretch/>
        </p:blipFill>
        <p:spPr>
          <a:xfrm>
            <a:off x="-1" y="0"/>
            <a:ext cx="12197841" cy="6858000"/>
          </a:xfrm>
          <a:prstGeom prst="rect">
            <a:avLst/>
          </a:prstGeom>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3481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Verbrennung</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262576" y="735388"/>
            <a:ext cx="542260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Häftlinge müssen die Leichen anschliessend in </a:t>
            </a:r>
            <a:r>
              <a:rPr lang="de-CH" sz="2400" b="1" dirty="0">
                <a:solidFill>
                  <a:schemeClr val="tx1"/>
                </a:solidFill>
                <a:latin typeface="Arial" charset="0"/>
                <a:ea typeface="Arial" charset="0"/>
                <a:cs typeface="Arial" charset="0"/>
              </a:rPr>
              <a:t>Krematorien</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Verbrennungsgruben</a:t>
            </a:r>
            <a:r>
              <a:rPr lang="de-CH" sz="2400" dirty="0">
                <a:solidFill>
                  <a:schemeClr val="tx1"/>
                </a:solidFill>
                <a:latin typeface="Arial" charset="0"/>
                <a:ea typeface="Arial" charset="0"/>
                <a:cs typeface="Arial" charset="0"/>
              </a:rPr>
              <a:t> verbrennen.</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6262576" y="2114777"/>
            <a:ext cx="542260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Haare, Goldzähne, Kleidung, Schuhe, Brillen und Koffer der Opfer lässt die SS finanziell verwerten.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852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ildergebnis für tattoo auschwitz">
            <a:extLst>
              <a:ext uri="{FF2B5EF4-FFF2-40B4-BE49-F238E27FC236}">
                <a16:creationId xmlns:a16="http://schemas.microsoft.com/office/drawing/2014/main" id="{286934FF-514D-4B47-B3DC-E95DC5D430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816" b="7850"/>
          <a:stretch/>
        </p:blipFill>
        <p:spPr bwMode="auto">
          <a:xfrm>
            <a:off x="-1" y="0"/>
            <a:ext cx="1219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3481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Zwangsarbeit</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430296" y="735388"/>
            <a:ext cx="525488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«Arbeitsfähigen» erhalten eine </a:t>
            </a:r>
            <a:r>
              <a:rPr lang="de-CH" sz="2400" b="1" dirty="0">
                <a:solidFill>
                  <a:schemeClr val="tx1"/>
                </a:solidFill>
                <a:latin typeface="Arial" charset="0"/>
                <a:ea typeface="Arial" charset="0"/>
                <a:cs typeface="Arial" charset="0"/>
              </a:rPr>
              <a:t>tätowierte Häftlingsnummer</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6430297" y="1784367"/>
            <a:ext cx="5254884"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Dann müssen sie in den ans Lager angrenzenden Industrie-, Rüstungs- und Landwirtschaftsbetrieben </a:t>
            </a:r>
            <a:r>
              <a:rPr lang="de-CH" sz="2400" b="1" dirty="0">
                <a:solidFill>
                  <a:schemeClr val="tx1"/>
                </a:solidFill>
                <a:latin typeface="Arial" charset="0"/>
                <a:ea typeface="Arial" charset="0"/>
                <a:cs typeface="Arial" charset="0"/>
              </a:rPr>
              <a:t>Zwangsarbeit</a:t>
            </a:r>
            <a:r>
              <a:rPr lang="de-CH" sz="2400" dirty="0">
                <a:solidFill>
                  <a:schemeClr val="tx1"/>
                </a:solidFill>
                <a:latin typeface="Arial" charset="0"/>
                <a:ea typeface="Arial" charset="0"/>
                <a:cs typeface="Arial" charset="0"/>
              </a:rPr>
              <a:t> leisten.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48120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668260" y="687224"/>
            <a:ext cx="10855480" cy="5483552"/>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«Drei Tage dauerte die Fahrt im Viehwaggon von Ungarn nach Auschwitz. Als wir ankamen, an einem kalten und nebligen Morgen, wurden wir getrennt. Wie ich später erfuhr, war es der berüchtigte Doktor Josef Mengele, der uns selektierte. Er hielt mich für 18 und arbeitsfähig. Ich sollte nach rechts gehen. Mutter und Schwester mussten nach links gehen. Sie wurden sofort ermordet. </a:t>
            </a:r>
            <a:br>
              <a:rPr lang="de-CH" altLang="de-DE" sz="2400" dirty="0">
                <a:solidFill>
                  <a:schemeClr val="tx1"/>
                </a:solidFill>
                <a:latin typeface="Arial" charset="0"/>
                <a:cs typeface="Arial" charset="0"/>
              </a:rPr>
            </a:br>
            <a:r>
              <a:rPr lang="de-CH" altLang="de-DE" sz="2400" dirty="0">
                <a:solidFill>
                  <a:schemeClr val="tx1"/>
                </a:solidFill>
                <a:latin typeface="Arial" charset="0"/>
                <a:cs typeface="Arial" charset="0"/>
              </a:rPr>
              <a:t>Ich musste in Auschwitz-Birkenau bleiben und arbeiten. Manchmal befahlen die Nazis, dass wir Steine von einer Seite auf die andere räumen sollten - total sinnlos. Leichen mussten wir einsammeln und deren Asche umherkarren und in einem Teich versenken. Ich sah Leichen, die angezündet wurden. Der Gestank von verbranntem Fleisch war unerträglich. Wir wurden gedemütigt und mit Peitschen geschlagen. Die Nazis haben mit uns gemacht, was ihnen in den Sinn kam. Ziel war, dass wir schnellstmöglich draufgingen. Das übersteigt jegliche Vorstellungskraft. […] Wir waren hungrig, und man gab uns nichts zu essen, einmal wäre ich fast verdurstet. Wenn man Hunger oder Durst hat, ist man zu Dingen fähig, die man vorher nicht für möglich gehalten hätte.» </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Magda </a:t>
            </a:r>
            <a:r>
              <a:rPr lang="de-CH" sz="2000" dirty="0" err="1">
                <a:solidFill>
                  <a:schemeClr val="tx1"/>
                </a:solidFill>
                <a:latin typeface="Arial" charset="0"/>
                <a:ea typeface="Arial" charset="0"/>
                <a:cs typeface="Arial" charset="0"/>
              </a:rPr>
              <a:t>Hollander-Lafon</a:t>
            </a:r>
            <a:r>
              <a:rPr lang="de-CH" sz="2000" dirty="0">
                <a:solidFill>
                  <a:schemeClr val="tx1"/>
                </a:solidFill>
                <a:latin typeface="Arial" charset="0"/>
                <a:ea typeface="Arial" charset="0"/>
                <a:cs typeface="Arial" charset="0"/>
              </a:rPr>
              <a:t>, ungarische Jüdin</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945711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DA87AF3-CC65-4D53-8BE1-C8628ABD1517}"/>
              </a:ext>
            </a:extLst>
          </p:cNvPr>
          <p:cNvPicPr>
            <a:picLocks noChangeAspect="1"/>
          </p:cNvPicPr>
          <p:nvPr/>
        </p:nvPicPr>
        <p:blipFill rotWithShape="1">
          <a:blip r:embed="rId3">
            <a:extLst>
              <a:ext uri="{28A0092B-C50C-407E-A947-70E740481C1C}">
                <a14:useLocalDpi xmlns:a14="http://schemas.microsoft.com/office/drawing/2010/main" val="0"/>
              </a:ext>
            </a:extLst>
          </a:blip>
          <a:srcRect l="16773" r="28347"/>
          <a:stretch/>
        </p:blipFill>
        <p:spPr>
          <a:xfrm>
            <a:off x="6538127" y="289"/>
            <a:ext cx="5653873" cy="6858000"/>
          </a:xfrm>
          <a:prstGeom prst="rect">
            <a:avLst/>
          </a:prstGeom>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348177"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Verhältnisse</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28954" y="562477"/>
            <a:ext cx="542260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a:t>
            </a:r>
            <a:r>
              <a:rPr lang="de-CH" sz="2400" b="1" dirty="0">
                <a:solidFill>
                  <a:schemeClr val="tx1"/>
                </a:solidFill>
                <a:latin typeface="Arial" charset="0"/>
                <a:ea typeface="Arial" charset="0"/>
                <a:cs typeface="Arial" charset="0"/>
              </a:rPr>
              <a:t>Ernährungs- und Gesundheitsverhältnisse </a:t>
            </a:r>
            <a:r>
              <a:rPr lang="de-CH" sz="2400" dirty="0">
                <a:solidFill>
                  <a:schemeClr val="tx1"/>
                </a:solidFill>
                <a:latin typeface="Arial" charset="0"/>
                <a:ea typeface="Arial" charset="0"/>
                <a:cs typeface="Arial" charset="0"/>
              </a:rPr>
              <a:t>sind so schlecht, dass die meisten nicht lange arbeitsfähig bleiben.</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628953" y="2339760"/>
            <a:ext cx="542260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Lagerleitungen rechnen mit einem Durchschnittsaufenthalt von neun Monaten.</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CBC2440E-3708-4A6B-A1D4-073870B023AA}"/>
              </a:ext>
            </a:extLst>
          </p:cNvPr>
          <p:cNvSpPr txBox="1">
            <a:spLocks/>
          </p:cNvSpPr>
          <p:nvPr/>
        </p:nvSpPr>
        <p:spPr>
          <a:xfrm>
            <a:off x="7045867" y="2339760"/>
            <a:ext cx="1712726" cy="64633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000" dirty="0">
                <a:solidFill>
                  <a:schemeClr val="tx1"/>
                </a:solidFill>
                <a:latin typeface="Arial" charset="0"/>
                <a:ea typeface="Arial" charset="0"/>
                <a:cs typeface="Arial" charset="0"/>
              </a:rPr>
              <a:t>Toiletten in Auschwitz II.</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1704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ildergebnis für konzentrationslager versuche">
            <a:extLst>
              <a:ext uri="{FF2B5EF4-FFF2-40B4-BE49-F238E27FC236}">
                <a16:creationId xmlns:a16="http://schemas.microsoft.com/office/drawing/2014/main" id="{FC71922B-355D-489C-A53C-9BC186151F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8" r="5834"/>
          <a:stretch/>
        </p:blipFill>
        <p:spPr bwMode="auto">
          <a:xfrm>
            <a:off x="7077739" y="0"/>
            <a:ext cx="511426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65507" y="442035"/>
            <a:ext cx="5882777"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In den Konzentrationslagern werden auch </a:t>
            </a:r>
            <a:r>
              <a:rPr lang="de-CH" sz="2400" b="1" dirty="0">
                <a:solidFill>
                  <a:schemeClr val="tx1"/>
                </a:solidFill>
                <a:latin typeface="Arial" charset="0"/>
                <a:ea typeface="Arial" charset="0"/>
                <a:cs typeface="Arial" charset="0"/>
              </a:rPr>
              <a:t>Menschenversuche</a:t>
            </a:r>
            <a:r>
              <a:rPr lang="de-CH" sz="2400" dirty="0">
                <a:solidFill>
                  <a:schemeClr val="tx1"/>
                </a:solidFill>
                <a:latin typeface="Arial" charset="0"/>
                <a:ea typeface="Arial" charset="0"/>
                <a:cs typeface="Arial" charset="0"/>
              </a:rPr>
              <a:t> durchgeführt, z.B.:</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FB9401D9-EBB9-43C5-8D51-1806814C09CF}"/>
              </a:ext>
            </a:extLst>
          </p:cNvPr>
          <p:cNvSpPr txBox="1">
            <a:spLocks/>
          </p:cNvSpPr>
          <p:nvPr/>
        </p:nvSpPr>
        <p:spPr>
          <a:xfrm>
            <a:off x="-1" y="4362134"/>
            <a:ext cx="45613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Menschen-</a:t>
            </a:r>
            <a:endParaRPr lang="de-DE" sz="60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7E90E564-EF2C-4F62-AFE4-F8200F31927B}"/>
              </a:ext>
            </a:extLst>
          </p:cNvPr>
          <p:cNvSpPr txBox="1">
            <a:spLocks/>
          </p:cNvSpPr>
          <p:nvPr/>
        </p:nvSpPr>
        <p:spPr>
          <a:xfrm>
            <a:off x="0" y="5504410"/>
            <a:ext cx="388088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versuche</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F7710A16-9B04-4DC8-8668-3A46DD670B58}"/>
              </a:ext>
            </a:extLst>
          </p:cNvPr>
          <p:cNvSpPr txBox="1">
            <a:spLocks/>
          </p:cNvSpPr>
          <p:nvPr/>
        </p:nvSpPr>
        <p:spPr>
          <a:xfrm>
            <a:off x="665507" y="1418111"/>
            <a:ext cx="5882778" cy="2267287"/>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a:buFont typeface="Wingdings" panose="05000000000000000000" pitchFamily="2" charset="2"/>
              <a:buChar char="§"/>
            </a:pPr>
            <a:r>
              <a:rPr lang="de-DE" sz="2400" dirty="0">
                <a:solidFill>
                  <a:schemeClr val="tx1"/>
                </a:solidFill>
                <a:latin typeface="Arial" charset="0"/>
                <a:ea typeface="Arial" charset="0"/>
                <a:cs typeface="Arial" charset="0"/>
              </a:rPr>
              <a:t>Unterkühlung in </a:t>
            </a:r>
            <a:r>
              <a:rPr lang="de-DE" sz="2400" b="1" dirty="0">
                <a:solidFill>
                  <a:schemeClr val="tx1"/>
                </a:solidFill>
                <a:latin typeface="Arial" charset="0"/>
                <a:ea typeface="Arial" charset="0"/>
                <a:cs typeface="Arial" charset="0"/>
              </a:rPr>
              <a:t>Eiswasser</a:t>
            </a:r>
          </a:p>
          <a:p>
            <a:pPr>
              <a:buFont typeface="Wingdings" panose="05000000000000000000" pitchFamily="2" charset="2"/>
              <a:buChar char="§"/>
            </a:pPr>
            <a:r>
              <a:rPr lang="de-DE" sz="2400" dirty="0">
                <a:solidFill>
                  <a:schemeClr val="tx1"/>
                </a:solidFill>
                <a:latin typeface="Arial" charset="0"/>
                <a:ea typeface="Arial" charset="0"/>
                <a:cs typeface="Arial" charset="0"/>
              </a:rPr>
              <a:t>Infizierung mit </a:t>
            </a:r>
            <a:r>
              <a:rPr lang="de-DE" sz="2400" b="1" dirty="0">
                <a:solidFill>
                  <a:schemeClr val="tx1"/>
                </a:solidFill>
                <a:latin typeface="Arial" charset="0"/>
                <a:ea typeface="Arial" charset="0"/>
                <a:cs typeface="Arial" charset="0"/>
              </a:rPr>
              <a:t>Bakterien</a:t>
            </a:r>
          </a:p>
          <a:p>
            <a:pPr>
              <a:buFont typeface="Wingdings" panose="05000000000000000000" pitchFamily="2" charset="2"/>
              <a:buChar char="§"/>
            </a:pPr>
            <a:r>
              <a:rPr lang="de-DE" sz="2400" b="1" dirty="0">
                <a:solidFill>
                  <a:schemeClr val="tx1"/>
                </a:solidFill>
                <a:latin typeface="Arial" charset="0"/>
                <a:ea typeface="Arial" charset="0"/>
                <a:cs typeface="Arial" charset="0"/>
              </a:rPr>
              <a:t>Chirurgische</a:t>
            </a:r>
            <a:r>
              <a:rPr lang="de-DE" sz="2400" dirty="0">
                <a:solidFill>
                  <a:schemeClr val="tx1"/>
                </a:solidFill>
                <a:latin typeface="Arial" charset="0"/>
                <a:ea typeface="Arial" charset="0"/>
                <a:cs typeface="Arial" charset="0"/>
              </a:rPr>
              <a:t> Versuche</a:t>
            </a:r>
          </a:p>
          <a:p>
            <a:pPr>
              <a:buFont typeface="Wingdings" panose="05000000000000000000" pitchFamily="2" charset="2"/>
              <a:buChar char="§"/>
            </a:pPr>
            <a:r>
              <a:rPr lang="de-DE" sz="2400" dirty="0">
                <a:solidFill>
                  <a:schemeClr val="tx1"/>
                </a:solidFill>
                <a:latin typeface="Arial" charset="0"/>
                <a:ea typeface="Arial" charset="0"/>
                <a:cs typeface="Arial" charset="0"/>
              </a:rPr>
              <a:t>Experimente zur </a:t>
            </a:r>
            <a:r>
              <a:rPr lang="de-DE" sz="2400" b="1" dirty="0">
                <a:solidFill>
                  <a:schemeClr val="tx1"/>
                </a:solidFill>
                <a:latin typeface="Arial" charset="0"/>
                <a:ea typeface="Arial" charset="0"/>
                <a:cs typeface="Arial" charset="0"/>
              </a:rPr>
              <a:t>Massensterilisation</a:t>
            </a:r>
          </a:p>
          <a:p>
            <a:pPr>
              <a:buFont typeface="Wingdings" panose="05000000000000000000" pitchFamily="2" charset="2"/>
              <a:buChar char="§"/>
            </a:pPr>
            <a:r>
              <a:rPr lang="de-DE" sz="2400" dirty="0">
                <a:solidFill>
                  <a:schemeClr val="tx1"/>
                </a:solidFill>
                <a:latin typeface="Arial" charset="0"/>
                <a:ea typeface="Arial" charset="0"/>
                <a:cs typeface="Arial" charset="0"/>
              </a:rPr>
              <a:t>Erprobung </a:t>
            </a:r>
            <a:r>
              <a:rPr lang="de-DE" sz="2400" b="1" dirty="0">
                <a:solidFill>
                  <a:schemeClr val="tx1"/>
                </a:solidFill>
                <a:latin typeface="Arial" charset="0"/>
                <a:ea typeface="Arial" charset="0"/>
                <a:cs typeface="Arial" charset="0"/>
              </a:rPr>
              <a:t>neuartiger Medikamente</a:t>
            </a:r>
          </a:p>
        </p:txBody>
      </p:sp>
    </p:spTree>
    <p:extLst>
      <p:ext uri="{BB962C8B-B14F-4D97-AF65-F5344CB8AC3E}">
        <p14:creationId xmlns:p14="http://schemas.microsoft.com/office/powerpoint/2010/main" val="85668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ildergebnis für auschwitz kinder">
            <a:extLst>
              <a:ext uri="{FF2B5EF4-FFF2-40B4-BE49-F238E27FC236}">
                <a16:creationId xmlns:a16="http://schemas.microsoft.com/office/drawing/2014/main" id="{354082DF-FE8B-4F22-9570-998E20B0F8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52" b="8349"/>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5741581" y="452281"/>
            <a:ext cx="598613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Ein besonderes Interesse hegt </a:t>
            </a:r>
            <a:r>
              <a:rPr lang="de-CH" sz="2400" b="1" dirty="0">
                <a:solidFill>
                  <a:schemeClr val="tx1"/>
                </a:solidFill>
                <a:latin typeface="Arial" charset="0"/>
                <a:ea typeface="Arial" charset="0"/>
                <a:cs typeface="Arial" charset="0"/>
              </a:rPr>
              <a:t>Josef Mengele </a:t>
            </a:r>
            <a:r>
              <a:rPr lang="de-CH" sz="2400" dirty="0">
                <a:solidFill>
                  <a:schemeClr val="tx1"/>
                </a:solidFill>
                <a:latin typeface="Arial" charset="0"/>
                <a:ea typeface="Arial" charset="0"/>
                <a:cs typeface="Arial" charset="0"/>
              </a:rPr>
              <a:t>– Lagerarzt in Auschwitz – an </a:t>
            </a:r>
            <a:r>
              <a:rPr lang="de-CH" sz="2400" b="1" dirty="0">
                <a:solidFill>
                  <a:schemeClr val="tx1"/>
                </a:solidFill>
                <a:latin typeface="Arial" charset="0"/>
                <a:ea typeface="Arial" charset="0"/>
                <a:cs typeface="Arial" charset="0"/>
              </a:rPr>
              <a:t>Zwillingen</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5741580" y="1832692"/>
            <a:ext cx="598613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Er führt zahlreiche Untersuchungen und Experimente mit ihnen durch.</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FB9401D9-EBB9-43C5-8D51-1806814C09CF}"/>
              </a:ext>
            </a:extLst>
          </p:cNvPr>
          <p:cNvSpPr txBox="1">
            <a:spLocks/>
          </p:cNvSpPr>
          <p:nvPr/>
        </p:nvSpPr>
        <p:spPr>
          <a:xfrm>
            <a:off x="-1" y="4362134"/>
            <a:ext cx="45613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Menschen-</a:t>
            </a:r>
            <a:endParaRPr lang="de-DE" sz="60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7E90E564-EF2C-4F62-AFE4-F8200F31927B}"/>
              </a:ext>
            </a:extLst>
          </p:cNvPr>
          <p:cNvSpPr txBox="1">
            <a:spLocks/>
          </p:cNvSpPr>
          <p:nvPr/>
        </p:nvSpPr>
        <p:spPr>
          <a:xfrm>
            <a:off x="0" y="5504410"/>
            <a:ext cx="388088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versuche</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156219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b/b7/Farbverlauf_Augenfarben.jpg">
            <a:extLst>
              <a:ext uri="{FF2B5EF4-FFF2-40B4-BE49-F238E27FC236}">
                <a16:creationId xmlns:a16="http://schemas.microsoft.com/office/drawing/2014/main" id="{0D93442C-6F95-4C56-B32A-D5909CDF72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87" b="6050"/>
          <a:stretch/>
        </p:blipFill>
        <p:spPr bwMode="auto">
          <a:xfrm>
            <a:off x="-2" y="0"/>
            <a:ext cx="1219784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2" name="Inhaltsplatzhalter 6">
            <a:extLst>
              <a:ext uri="{FF2B5EF4-FFF2-40B4-BE49-F238E27FC236}">
                <a16:creationId xmlns:a16="http://schemas.microsoft.com/office/drawing/2014/main" id="{FB9401D9-EBB9-43C5-8D51-1806814C09CF}"/>
              </a:ext>
            </a:extLst>
          </p:cNvPr>
          <p:cNvSpPr txBox="1">
            <a:spLocks/>
          </p:cNvSpPr>
          <p:nvPr/>
        </p:nvSpPr>
        <p:spPr>
          <a:xfrm>
            <a:off x="-1" y="4362134"/>
            <a:ext cx="456136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Menschen-</a:t>
            </a:r>
            <a:endParaRPr lang="de-DE" sz="60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7E90E564-EF2C-4F62-AFE4-F8200F31927B}"/>
              </a:ext>
            </a:extLst>
          </p:cNvPr>
          <p:cNvSpPr txBox="1">
            <a:spLocks/>
          </p:cNvSpPr>
          <p:nvPr/>
        </p:nvSpPr>
        <p:spPr>
          <a:xfrm>
            <a:off x="0" y="5504410"/>
            <a:ext cx="3880883"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versuche</a:t>
            </a:r>
            <a:endParaRPr lang="de-CH" altLang="de-DE" sz="6000" dirty="0">
              <a:solidFill>
                <a:schemeClr val="tx1"/>
              </a:solidFill>
              <a:latin typeface="Arial" charset="0"/>
              <a:cs typeface="Arial" charset="0"/>
            </a:endParaRPr>
          </a:p>
        </p:txBody>
      </p:sp>
      <p:sp>
        <p:nvSpPr>
          <p:cNvPr id="14" name="Inhaltsplatzhalter 6">
            <a:extLst>
              <a:ext uri="{FF2B5EF4-FFF2-40B4-BE49-F238E27FC236}">
                <a16:creationId xmlns:a16="http://schemas.microsoft.com/office/drawing/2014/main" id="{89A28803-8474-45AF-B1A7-DC878ECAE813}"/>
              </a:ext>
            </a:extLst>
          </p:cNvPr>
          <p:cNvSpPr txBox="1">
            <a:spLocks/>
          </p:cNvSpPr>
          <p:nvPr/>
        </p:nvSpPr>
        <p:spPr>
          <a:xfrm>
            <a:off x="5731748" y="786433"/>
            <a:ext cx="598613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Auch arbeitet er «an der Möglichkeit einer </a:t>
            </a:r>
            <a:r>
              <a:rPr lang="de-CH" sz="2400" b="1" dirty="0">
                <a:solidFill>
                  <a:schemeClr val="tx1"/>
                </a:solidFill>
                <a:latin typeface="Arial" charset="0"/>
                <a:ea typeface="Arial" charset="0"/>
                <a:cs typeface="Arial" charset="0"/>
              </a:rPr>
              <a:t>Veränderung der Irisfarbe</a:t>
            </a:r>
            <a:r>
              <a:rPr lang="de-CH" sz="2400" dirty="0">
                <a:solidFill>
                  <a:schemeClr val="tx1"/>
                </a:solidFill>
                <a:latin typeface="Arial" charset="0"/>
                <a:ea typeface="Arial" charset="0"/>
                <a:cs typeface="Arial" charset="0"/>
              </a:rPr>
              <a:t>»</a:t>
            </a:r>
            <a:r>
              <a:rPr lang="de-CH" sz="2400" b="1"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BCC08366-2B95-42C5-AEC8-681FF71F34E3}"/>
              </a:ext>
            </a:extLst>
          </p:cNvPr>
          <p:cNvSpPr txBox="1">
            <a:spLocks/>
          </p:cNvSpPr>
          <p:nvPr/>
        </p:nvSpPr>
        <p:spPr>
          <a:xfrm>
            <a:off x="5731748" y="1774576"/>
            <a:ext cx="5986131"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Er träufelt Kindern </a:t>
            </a:r>
            <a:r>
              <a:rPr lang="de-CH" sz="2400" b="1" dirty="0">
                <a:solidFill>
                  <a:schemeClr val="tx1"/>
                </a:solidFill>
                <a:latin typeface="Arial" charset="0"/>
                <a:ea typeface="Arial" charset="0"/>
                <a:cs typeface="Arial" charset="0"/>
              </a:rPr>
              <a:t>Flüssigkeiten</a:t>
            </a:r>
            <a:r>
              <a:rPr lang="de-CH" sz="2400" dirty="0">
                <a:solidFill>
                  <a:schemeClr val="tx1"/>
                </a:solidFill>
                <a:latin typeface="Arial" charset="0"/>
                <a:ea typeface="Arial" charset="0"/>
                <a:cs typeface="Arial" charset="0"/>
              </a:rPr>
              <a:t> in die Augen, welche die Augen schwellen, eitern und röten lassen und auch zur Erblindung oder zum Tode führen.</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5466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Bildergebnis für todesmarsch auschwitz">
            <a:extLst>
              <a:ext uri="{FF2B5EF4-FFF2-40B4-BE49-F238E27FC236}">
                <a16:creationId xmlns:a16="http://schemas.microsoft.com/office/drawing/2014/main" id="{56291A5A-29DD-4019-9B50-595C0C4CDE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6213" y="-3284"/>
            <a:ext cx="5668500" cy="6861284"/>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44386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Todesmarsch</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562436" y="678316"/>
            <a:ext cx="542260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Seit fast fünf Jahren ist Auschwitz im Januar 1945 Betrieb, als die </a:t>
            </a:r>
            <a:r>
              <a:rPr lang="de-CH" sz="2400" b="1" dirty="0">
                <a:solidFill>
                  <a:schemeClr val="tx1"/>
                </a:solidFill>
                <a:latin typeface="Arial" charset="0"/>
                <a:ea typeface="Arial" charset="0"/>
                <a:cs typeface="Arial" charset="0"/>
              </a:rPr>
              <a:t>Rote Armee </a:t>
            </a:r>
            <a:r>
              <a:rPr lang="de-CH" sz="2400" dirty="0">
                <a:solidFill>
                  <a:schemeClr val="tx1"/>
                </a:solidFill>
                <a:latin typeface="Arial" charset="0"/>
                <a:ea typeface="Arial" charset="0"/>
                <a:cs typeface="Arial" charset="0"/>
              </a:rPr>
              <a:t>naht.</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562436" y="2006286"/>
            <a:ext cx="542260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Um die Häftlinge zu evakuieren, werden etwa 60’000 von ihnen ab dem 17. Januar 1945 in </a:t>
            </a:r>
            <a:r>
              <a:rPr lang="de-CH" sz="2400" b="1" dirty="0">
                <a:solidFill>
                  <a:schemeClr val="tx1"/>
                </a:solidFill>
                <a:latin typeface="Arial" charset="0"/>
                <a:ea typeface="Arial" charset="0"/>
                <a:cs typeface="Arial" charset="0"/>
              </a:rPr>
              <a:t>Todesmärschen</a:t>
            </a:r>
            <a:r>
              <a:rPr lang="de-CH" sz="2400" dirty="0">
                <a:solidFill>
                  <a:schemeClr val="tx1"/>
                </a:solidFill>
                <a:latin typeface="Arial" charset="0"/>
                <a:ea typeface="Arial" charset="0"/>
                <a:cs typeface="Arial" charset="0"/>
              </a:rPr>
              <a:t> nach Westen getrieben.</a:t>
            </a:r>
          </a:p>
        </p:txBody>
      </p:sp>
    </p:spTree>
    <p:extLst>
      <p:ext uri="{BB962C8B-B14F-4D97-AF65-F5344CB8AC3E}">
        <p14:creationId xmlns:p14="http://schemas.microsoft.com/office/powerpoint/2010/main" val="275552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561970" y="2008993"/>
            <a:ext cx="54102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Deshalb werden den Juden im Deutschen Reich schon vor dem Krieg immer mehr </a:t>
            </a:r>
            <a:r>
              <a:rPr lang="de-CH" sz="2400" b="1" dirty="0">
                <a:solidFill>
                  <a:schemeClr val="tx1"/>
                </a:solidFill>
                <a:latin typeface="Arial" charset="0"/>
                <a:ea typeface="Arial" charset="0"/>
                <a:cs typeface="Arial" charset="0"/>
              </a:rPr>
              <a:t>Rechte</a:t>
            </a:r>
            <a:r>
              <a:rPr lang="de-CH" sz="2400" dirty="0">
                <a:solidFill>
                  <a:schemeClr val="tx1"/>
                </a:solidFill>
                <a:latin typeface="Arial" charset="0"/>
                <a:ea typeface="Arial" charset="0"/>
                <a:cs typeface="Arial" charset="0"/>
              </a:rPr>
              <a:t> weggenommen.</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7719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Die Lage</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3719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 Juden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61970" y="692634"/>
            <a:ext cx="5410204"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Hitler sieht in den Juden eine </a:t>
            </a:r>
            <a:r>
              <a:rPr lang="de-DE" sz="2400" b="1" dirty="0">
                <a:solidFill>
                  <a:schemeClr val="tx1"/>
                </a:solidFill>
                <a:latin typeface="Arial" charset="0"/>
                <a:ea typeface="Arial" charset="0"/>
                <a:cs typeface="Arial" charset="0"/>
              </a:rPr>
              <a:t>niedrigere Rasse</a:t>
            </a:r>
            <a:r>
              <a:rPr lang="de-DE" sz="2400" dirty="0">
                <a:solidFill>
                  <a:schemeClr val="tx1"/>
                </a:solidFill>
                <a:latin typeface="Arial" charset="0"/>
                <a:ea typeface="Arial" charset="0"/>
                <a:cs typeface="Arial" charset="0"/>
              </a:rPr>
              <a:t>, die ausgerottet werden muss.</a:t>
            </a:r>
          </a:p>
        </p:txBody>
      </p:sp>
      <p:pic>
        <p:nvPicPr>
          <p:cNvPr id="2050" name="Picture 2" descr="Bildergebnis für jew">
            <a:extLst>
              <a:ext uri="{FF2B5EF4-FFF2-40B4-BE49-F238E27FC236}">
                <a16:creationId xmlns:a16="http://schemas.microsoft.com/office/drawing/2014/main" id="{276EB90C-01DB-4A50-B81F-E747C28D7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49" y="0"/>
            <a:ext cx="5781676" cy="6510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92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gebnis für death march auschwitz">
            <a:extLst>
              <a:ext uri="{FF2B5EF4-FFF2-40B4-BE49-F238E27FC236}">
                <a16:creationId xmlns:a16="http://schemas.microsoft.com/office/drawing/2014/main" id="{F570B5CA-8504-4795-8DAF-49F1326EAE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342" b="1303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44386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Todesmarsch</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5710876" y="471839"/>
            <a:ext cx="5547059"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bereits völlig entkräfteten Häftlinge müssen bei </a:t>
            </a:r>
            <a:r>
              <a:rPr lang="de-CH" sz="2400" b="1" dirty="0">
                <a:solidFill>
                  <a:schemeClr val="tx1"/>
                </a:solidFill>
                <a:latin typeface="Arial" charset="0"/>
                <a:ea typeface="Arial" charset="0"/>
                <a:cs typeface="Arial" charset="0"/>
              </a:rPr>
              <a:t>eisigen Temperaturen</a:t>
            </a:r>
            <a:r>
              <a:rPr lang="de-CH" sz="2400" dirty="0">
                <a:solidFill>
                  <a:schemeClr val="tx1"/>
                </a:solidFill>
                <a:latin typeface="Arial" charset="0"/>
                <a:ea typeface="Arial" charset="0"/>
                <a:cs typeface="Arial" charset="0"/>
              </a:rPr>
              <a:t>, starkem </a:t>
            </a:r>
            <a:r>
              <a:rPr lang="de-CH" sz="2400" b="1" dirty="0">
                <a:solidFill>
                  <a:schemeClr val="tx1"/>
                </a:solidFill>
                <a:latin typeface="Arial" charset="0"/>
                <a:ea typeface="Arial" charset="0"/>
                <a:cs typeface="Arial" charset="0"/>
              </a:rPr>
              <a:t>Schneefall</a:t>
            </a:r>
            <a:r>
              <a:rPr lang="de-CH" sz="2400" dirty="0">
                <a:solidFill>
                  <a:schemeClr val="tx1"/>
                </a:solidFill>
                <a:latin typeface="Arial" charset="0"/>
                <a:ea typeface="Arial" charset="0"/>
                <a:cs typeface="Arial" charset="0"/>
              </a:rPr>
              <a:t> und ohne angemessene </a:t>
            </a:r>
            <a:r>
              <a:rPr lang="de-CH" sz="2400" b="1" dirty="0">
                <a:solidFill>
                  <a:schemeClr val="tx1"/>
                </a:solidFill>
                <a:latin typeface="Arial" charset="0"/>
                <a:ea typeface="Arial" charset="0"/>
                <a:cs typeface="Arial" charset="0"/>
              </a:rPr>
              <a:t>Kleidung</a:t>
            </a:r>
            <a:r>
              <a:rPr lang="de-CH" sz="2400" dirty="0">
                <a:solidFill>
                  <a:schemeClr val="tx1"/>
                </a:solidFill>
                <a:latin typeface="Arial" charset="0"/>
                <a:ea typeface="Arial" charset="0"/>
                <a:cs typeface="Arial" charset="0"/>
              </a:rPr>
              <a:t> oder </a:t>
            </a:r>
            <a:r>
              <a:rPr lang="de-CH" sz="2400" b="1" dirty="0">
                <a:solidFill>
                  <a:schemeClr val="tx1"/>
                </a:solidFill>
                <a:latin typeface="Arial" charset="0"/>
                <a:ea typeface="Arial" charset="0"/>
                <a:cs typeface="Arial" charset="0"/>
              </a:rPr>
              <a:t>Proviant</a:t>
            </a:r>
            <a:r>
              <a:rPr lang="de-CH" sz="2400" dirty="0">
                <a:solidFill>
                  <a:schemeClr val="tx1"/>
                </a:solidFill>
                <a:latin typeface="Arial" charset="0"/>
                <a:ea typeface="Arial" charset="0"/>
                <a:cs typeface="Arial" charset="0"/>
              </a:rPr>
              <a:t> marschieren.</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5710876" y="2485562"/>
            <a:ext cx="554705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Wer sich nicht mehr auf den Beinen halten kann, wird </a:t>
            </a:r>
            <a:r>
              <a:rPr lang="de-CH" sz="2400" b="1" dirty="0">
                <a:solidFill>
                  <a:schemeClr val="tx1"/>
                </a:solidFill>
                <a:latin typeface="Arial" charset="0"/>
                <a:ea typeface="Arial" charset="0"/>
                <a:cs typeface="Arial" charset="0"/>
              </a:rPr>
              <a:t>erschossen</a:t>
            </a:r>
            <a:r>
              <a:rPr lang="de-CH" sz="2400" dirty="0">
                <a:solidFill>
                  <a:schemeClr val="tx1"/>
                </a:solidFill>
                <a:latin typeface="Arial" charset="0"/>
                <a:ea typeface="Arial" charset="0"/>
                <a:cs typeface="Arial" charset="0"/>
              </a:rPr>
              <a:t>.</a:t>
            </a:r>
          </a:p>
        </p:txBody>
      </p:sp>
      <p:sp>
        <p:nvSpPr>
          <p:cNvPr id="11" name="Inhaltsplatzhalter 6">
            <a:extLst>
              <a:ext uri="{FF2B5EF4-FFF2-40B4-BE49-F238E27FC236}">
                <a16:creationId xmlns:a16="http://schemas.microsoft.com/office/drawing/2014/main" id="{EC7846E4-6C1A-45FE-AD85-D23DD7DD11CA}"/>
              </a:ext>
            </a:extLst>
          </p:cNvPr>
          <p:cNvSpPr txBox="1">
            <a:spLocks/>
          </p:cNvSpPr>
          <p:nvPr/>
        </p:nvSpPr>
        <p:spPr>
          <a:xfrm>
            <a:off x="5710876" y="3502089"/>
            <a:ext cx="5547059"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Mindestens 9000 Personen sterben bei den Todesmärschen von Auschwitz.</a:t>
            </a:r>
          </a:p>
        </p:txBody>
      </p:sp>
    </p:spTree>
    <p:extLst>
      <p:ext uri="{BB962C8B-B14F-4D97-AF65-F5344CB8AC3E}">
        <p14:creationId xmlns:p14="http://schemas.microsoft.com/office/powerpoint/2010/main" val="22734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Bildergebnis für auschwitz liberation">
            <a:extLst>
              <a:ext uri="{FF2B5EF4-FFF2-40B4-BE49-F238E27FC236}">
                <a16:creationId xmlns:a16="http://schemas.microsoft.com/office/drawing/2014/main" id="{6386D47F-ED8D-43CA-A1B6-8016099010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17"/>
          <a:stretch/>
        </p:blipFill>
        <p:spPr bwMode="auto">
          <a:xfrm>
            <a:off x="5592726" y="0"/>
            <a:ext cx="6599274"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755879" y="687536"/>
            <a:ext cx="427503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In Auschwitz bleiben etwa </a:t>
            </a:r>
            <a:r>
              <a:rPr lang="de-CH" sz="2400" b="1" dirty="0">
                <a:solidFill>
                  <a:schemeClr val="tx1"/>
                </a:solidFill>
                <a:latin typeface="Arial" charset="0"/>
                <a:ea typeface="Arial" charset="0"/>
                <a:cs typeface="Arial" charset="0"/>
              </a:rPr>
              <a:t>7’500 Häftlinge </a:t>
            </a:r>
            <a:r>
              <a:rPr lang="de-CH" sz="2400" dirty="0">
                <a:solidFill>
                  <a:schemeClr val="tx1"/>
                </a:solidFill>
                <a:latin typeface="Arial" charset="0"/>
                <a:ea typeface="Arial" charset="0"/>
                <a:cs typeface="Arial" charset="0"/>
              </a:rPr>
              <a:t>zurück, die zu schwach oder zu krank zum Marschieren sind.</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92E59C56-ABA0-4A23-AF99-9C480ADFADEE}"/>
              </a:ext>
            </a:extLst>
          </p:cNvPr>
          <p:cNvSpPr txBox="1">
            <a:spLocks/>
          </p:cNvSpPr>
          <p:nvPr/>
        </p:nvSpPr>
        <p:spPr>
          <a:xfrm>
            <a:off x="0" y="5206572"/>
            <a:ext cx="417859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Befreiung</a:t>
            </a:r>
          </a:p>
        </p:txBody>
      </p:sp>
      <p:sp>
        <p:nvSpPr>
          <p:cNvPr id="12" name="Inhaltsplatzhalter 6">
            <a:extLst>
              <a:ext uri="{FF2B5EF4-FFF2-40B4-BE49-F238E27FC236}">
                <a16:creationId xmlns:a16="http://schemas.microsoft.com/office/drawing/2014/main" id="{00E99E0D-043E-46B3-A494-085E9145870C}"/>
              </a:ext>
            </a:extLst>
          </p:cNvPr>
          <p:cNvSpPr txBox="1">
            <a:spLocks/>
          </p:cNvSpPr>
          <p:nvPr/>
        </p:nvSpPr>
        <p:spPr>
          <a:xfrm>
            <a:off x="755878" y="2391508"/>
            <a:ext cx="4275035"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Am 27. Januar 1945 werden sie von den Russen befreit.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00179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319843" y="521025"/>
            <a:ext cx="11552315" cy="581595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«Kaum waren unsere Türen offen, begann aus allen Häusern der Sturm auf die Küche. Hunderte drangen in die Küche, in die Bäckerei, in die Keller ein. Die Brote flogen von den Regalen, die Gebisse schnappten zu. Wie betend stand mancher, der ein Brot wie ein Kind in den Armen hielt, und biss weinend hinein. Sauerkrautfässer wurden zerstampft. Sirup-Fässer platzten, und die Gesichter tauchten in die dicken Lachen am Boden und sogen. Ein halbes Rind hing von der Decke. Die Männer sprangen hinauf, klammerten sich im Reitsitz an das Fleisch und bissen hinein. Eine Traube von Männern hing an dem Rind und biss und biss und würgte. Einige bissen in Margarinewürfel durch das Papier, sie frassen einen ganzen Würfel aus mit stieren, zitternden Augen. Schliesslich fiel das Rind vom Haken in Sirup und Sauerkraut und zerstampfte Brote. Und die Männer balgten sich, stiessen und warfen sich zu Dutzenden in Verzückung über das Fleisch und stöhnten und würgten und röchelten. Ein dumpfes, stampfendes Geräusch war das einzige, was aus dem Keller nach oben drang, das dumpfe Murren eines gewaltigen Tieres mit Hunderten von Beinen, eines stampfenden Tausendfüsslers, das Tier hiess Hunger.» </a:t>
            </a: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Günther Weissenborn, Memorial. Nach der Befreiung aus einem KZ, 1945.</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056231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ldergebnis für auschwitz">
            <a:extLst>
              <a:ext uri="{FF2B5EF4-FFF2-40B4-BE49-F238E27FC236}">
                <a16:creationId xmlns:a16="http://schemas.microsoft.com/office/drawing/2014/main" id="{9F157D71-B8AE-4644-B965-5B84EC71E6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391"/>
          <a:stretch/>
        </p:blipFill>
        <p:spPr bwMode="auto">
          <a:xfrm>
            <a:off x="1" y="-88490"/>
            <a:ext cx="12192000" cy="694649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417859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Befreiung</a:t>
            </a: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5767929" y="637038"/>
            <a:ext cx="529953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a:t>
            </a:r>
            <a:r>
              <a:rPr lang="de-CH" sz="2400" b="1" dirty="0">
                <a:solidFill>
                  <a:schemeClr val="tx1"/>
                </a:solidFill>
                <a:latin typeface="Arial" charset="0"/>
                <a:ea typeface="Arial" charset="0"/>
                <a:cs typeface="Arial" charset="0"/>
              </a:rPr>
              <a:t>Krematorien</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Gaskammern</a:t>
            </a:r>
            <a:r>
              <a:rPr lang="de-CH" sz="2400" dirty="0">
                <a:solidFill>
                  <a:schemeClr val="tx1"/>
                </a:solidFill>
                <a:latin typeface="Arial" charset="0"/>
                <a:ea typeface="Arial" charset="0"/>
                <a:cs typeface="Arial" charset="0"/>
              </a:rPr>
              <a:t> sind von den Nationalsozialisten zerstört worden.</a:t>
            </a:r>
            <a:endParaRPr lang="de-DE" sz="24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ADBE5FEB-F6D1-466E-9C8B-61323C15C6BE}"/>
              </a:ext>
            </a:extLst>
          </p:cNvPr>
          <p:cNvSpPr txBox="1">
            <a:spLocks/>
          </p:cNvSpPr>
          <p:nvPr/>
        </p:nvSpPr>
        <p:spPr>
          <a:xfrm>
            <a:off x="5767930" y="1962827"/>
            <a:ext cx="5299531"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Doch die Ermittler finden über eine Million </a:t>
            </a:r>
            <a:r>
              <a:rPr lang="de-CH" sz="2400" b="1" dirty="0">
                <a:solidFill>
                  <a:schemeClr val="tx1"/>
                </a:solidFill>
                <a:latin typeface="Arial" charset="0"/>
                <a:ea typeface="Arial" charset="0"/>
                <a:cs typeface="Arial" charset="0"/>
              </a:rPr>
              <a:t>Kleider</a:t>
            </a:r>
            <a:r>
              <a:rPr lang="de-CH" sz="2400" dirty="0">
                <a:solidFill>
                  <a:schemeClr val="tx1"/>
                </a:solidFill>
                <a:latin typeface="Arial" charset="0"/>
                <a:ea typeface="Arial" charset="0"/>
                <a:cs typeface="Arial" charset="0"/>
              </a:rPr>
              <a:t>, ca. 45’000 Paar </a:t>
            </a:r>
            <a:r>
              <a:rPr lang="de-CH" sz="2400" b="1" dirty="0">
                <a:solidFill>
                  <a:schemeClr val="tx1"/>
                </a:solidFill>
                <a:latin typeface="Arial" charset="0"/>
                <a:ea typeface="Arial" charset="0"/>
                <a:cs typeface="Arial" charset="0"/>
              </a:rPr>
              <a:t>Schuhe</a:t>
            </a:r>
            <a:r>
              <a:rPr lang="de-CH" sz="2400" dirty="0">
                <a:solidFill>
                  <a:schemeClr val="tx1"/>
                </a:solidFill>
                <a:latin typeface="Arial" charset="0"/>
                <a:ea typeface="Arial" charset="0"/>
                <a:cs typeface="Arial" charset="0"/>
              </a:rPr>
              <a:t> und sieben Tonnen </a:t>
            </a:r>
            <a:r>
              <a:rPr lang="de-CH" sz="2400" b="1" dirty="0">
                <a:solidFill>
                  <a:schemeClr val="tx1"/>
                </a:solidFill>
                <a:latin typeface="Arial" charset="0"/>
                <a:ea typeface="Arial" charset="0"/>
                <a:cs typeface="Arial" charset="0"/>
              </a:rPr>
              <a:t>Menschenhaar</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89212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ildergebnis für konzentrationslager karte">
            <a:extLst>
              <a:ext uri="{FF2B5EF4-FFF2-40B4-BE49-F238E27FC236}">
                <a16:creationId xmlns:a16="http://schemas.microsoft.com/office/drawing/2014/main" id="{407EBEC7-3F38-418D-A047-C302B4581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700" y="0"/>
            <a:ext cx="8242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16200000">
            <a:off x="10882796" y="55490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5" name="Inhaltsplatzhalter 6">
            <a:extLst>
              <a:ext uri="{FF2B5EF4-FFF2-40B4-BE49-F238E27FC236}">
                <a16:creationId xmlns:a16="http://schemas.microsoft.com/office/drawing/2014/main" id="{F898DD37-24F1-4B77-B155-6FEF0109E066}"/>
              </a:ext>
            </a:extLst>
          </p:cNvPr>
          <p:cNvSpPr txBox="1">
            <a:spLocks/>
          </p:cNvSpPr>
          <p:nvPr/>
        </p:nvSpPr>
        <p:spPr>
          <a:xfrm>
            <a:off x="-1" y="4362134"/>
            <a:ext cx="35887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Trauriges</a:t>
            </a:r>
            <a:endParaRPr lang="de-DE" sz="6000" dirty="0">
              <a:solidFill>
                <a:schemeClr val="tx1"/>
              </a:solidFill>
              <a:latin typeface="Arial" charset="0"/>
              <a:ea typeface="Arial" charset="0"/>
              <a:cs typeface="Arial" charset="0"/>
            </a:endParaRPr>
          </a:p>
        </p:txBody>
      </p:sp>
      <p:sp>
        <p:nvSpPr>
          <p:cNvPr id="6" name="Inhaltsplatzhalter 6">
            <a:extLst>
              <a:ext uri="{FF2B5EF4-FFF2-40B4-BE49-F238E27FC236}">
                <a16:creationId xmlns:a16="http://schemas.microsoft.com/office/drawing/2014/main" id="{1A543A49-B946-40BB-A176-ED5C85900E64}"/>
              </a:ext>
            </a:extLst>
          </p:cNvPr>
          <p:cNvSpPr txBox="1">
            <a:spLocks/>
          </p:cNvSpPr>
          <p:nvPr/>
        </p:nvSpPr>
        <p:spPr>
          <a:xfrm>
            <a:off x="0" y="5504410"/>
            <a:ext cx="25372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Fazit</a:t>
            </a:r>
            <a:endParaRPr lang="de-CH" altLang="de-DE" sz="6000" dirty="0">
              <a:solidFill>
                <a:schemeClr val="tx1"/>
              </a:solidFill>
              <a:latin typeface="Arial" charset="0"/>
              <a:cs typeface="Arial" charset="0"/>
            </a:endParaRPr>
          </a:p>
        </p:txBody>
      </p:sp>
      <p:sp>
        <p:nvSpPr>
          <p:cNvPr id="8" name="Inhaltsplatzhalter 6">
            <a:extLst>
              <a:ext uri="{FF2B5EF4-FFF2-40B4-BE49-F238E27FC236}">
                <a16:creationId xmlns:a16="http://schemas.microsoft.com/office/drawing/2014/main" id="{2D90A353-60D1-4832-A265-D874C0975DE7}"/>
              </a:ext>
            </a:extLst>
          </p:cNvPr>
          <p:cNvSpPr txBox="1">
            <a:spLocks/>
          </p:cNvSpPr>
          <p:nvPr/>
        </p:nvSpPr>
        <p:spPr>
          <a:xfrm>
            <a:off x="365992" y="524674"/>
            <a:ext cx="3222782" cy="2086725"/>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Insgesamt gibt es </a:t>
            </a:r>
            <a:r>
              <a:rPr lang="de-CH" sz="2400" b="1" dirty="0">
                <a:solidFill>
                  <a:schemeClr val="tx1"/>
                </a:solidFill>
                <a:latin typeface="Arial" charset="0"/>
                <a:ea typeface="Arial" charset="0"/>
                <a:cs typeface="Arial" charset="0"/>
              </a:rPr>
              <a:t>acht</a:t>
            </a:r>
            <a:r>
              <a:rPr lang="de-CH" sz="2400" dirty="0">
                <a:solidFill>
                  <a:schemeClr val="tx1"/>
                </a:solidFill>
                <a:latin typeface="Arial" charset="0"/>
                <a:ea typeface="Arial" charset="0"/>
                <a:cs typeface="Arial" charset="0"/>
              </a:rPr>
              <a:t> solcher </a:t>
            </a:r>
            <a:r>
              <a:rPr lang="de-CH" sz="2400" b="1" dirty="0">
                <a:solidFill>
                  <a:schemeClr val="tx1"/>
                </a:solidFill>
                <a:latin typeface="Arial" charset="0"/>
                <a:ea typeface="Arial" charset="0"/>
                <a:cs typeface="Arial" charset="0"/>
              </a:rPr>
              <a:t>Vernichtungslager</a:t>
            </a:r>
            <a:r>
              <a:rPr lang="de-CH" sz="2400" dirty="0">
                <a:solidFill>
                  <a:schemeClr val="tx1"/>
                </a:solidFill>
                <a:latin typeface="Arial" charset="0"/>
                <a:ea typeface="Arial" charset="0"/>
                <a:cs typeface="Arial" charset="0"/>
              </a:rPr>
              <a:t> wie Auschwitz, und Dutzende weitere </a:t>
            </a:r>
            <a:r>
              <a:rPr lang="de-CH" sz="2400" b="1" dirty="0">
                <a:solidFill>
                  <a:schemeClr val="tx1"/>
                </a:solidFill>
                <a:latin typeface="Arial" charset="0"/>
                <a:ea typeface="Arial" charset="0"/>
                <a:cs typeface="Arial" charset="0"/>
              </a:rPr>
              <a:t>Konzentrationslager</a:t>
            </a:r>
            <a:r>
              <a:rPr lang="de-CH" sz="2400" dirty="0">
                <a:solidFill>
                  <a:schemeClr val="tx1"/>
                </a:solidFill>
                <a:latin typeface="Arial" charset="0"/>
                <a:ea typeface="Arial" charset="0"/>
                <a:cs typeface="Arial" charset="0"/>
              </a:rPr>
              <a:t>. </a:t>
            </a:r>
            <a:endParaRPr lang="de-DE" sz="2400" dirty="0">
              <a:solidFill>
                <a:schemeClr val="tx1"/>
              </a:solidFill>
              <a:latin typeface="Arial" charset="0"/>
              <a:ea typeface="Arial" charset="0"/>
              <a:cs typeface="Arial" charset="0"/>
            </a:endParaRPr>
          </a:p>
        </p:txBody>
      </p:sp>
      <p:sp>
        <p:nvSpPr>
          <p:cNvPr id="9" name="Ellipse 8">
            <a:extLst>
              <a:ext uri="{FF2B5EF4-FFF2-40B4-BE49-F238E27FC236}">
                <a16:creationId xmlns:a16="http://schemas.microsoft.com/office/drawing/2014/main" id="{5E8B41C4-6AAB-4402-ABB4-20D806422EC8}"/>
              </a:ext>
            </a:extLst>
          </p:cNvPr>
          <p:cNvSpPr/>
          <p:nvPr/>
        </p:nvSpPr>
        <p:spPr>
          <a:xfrm>
            <a:off x="10117393" y="1802049"/>
            <a:ext cx="953730" cy="4298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Ellipse 9">
            <a:extLst>
              <a:ext uri="{FF2B5EF4-FFF2-40B4-BE49-F238E27FC236}">
                <a16:creationId xmlns:a16="http://schemas.microsoft.com/office/drawing/2014/main" id="{F9117602-5D52-4A5C-AD5E-BCA6C7D820C4}"/>
              </a:ext>
            </a:extLst>
          </p:cNvPr>
          <p:cNvSpPr/>
          <p:nvPr/>
        </p:nvSpPr>
        <p:spPr>
          <a:xfrm>
            <a:off x="8903926" y="2231922"/>
            <a:ext cx="744385" cy="3794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1" name="Ellipse 10">
            <a:extLst>
              <a:ext uri="{FF2B5EF4-FFF2-40B4-BE49-F238E27FC236}">
                <a16:creationId xmlns:a16="http://schemas.microsoft.com/office/drawing/2014/main" id="{02A8CCD2-8421-4EAD-B9FC-32A879C16B8B}"/>
              </a:ext>
            </a:extLst>
          </p:cNvPr>
          <p:cNvSpPr/>
          <p:nvPr/>
        </p:nvSpPr>
        <p:spPr>
          <a:xfrm>
            <a:off x="8987503" y="2886703"/>
            <a:ext cx="697272" cy="2359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Ellipse 11">
            <a:extLst>
              <a:ext uri="{FF2B5EF4-FFF2-40B4-BE49-F238E27FC236}">
                <a16:creationId xmlns:a16="http://schemas.microsoft.com/office/drawing/2014/main" id="{DE195C69-CDAA-4589-9688-B4E39D04D428}"/>
              </a:ext>
            </a:extLst>
          </p:cNvPr>
          <p:cNvSpPr/>
          <p:nvPr/>
        </p:nvSpPr>
        <p:spPr>
          <a:xfrm>
            <a:off x="8336524" y="2507226"/>
            <a:ext cx="650978" cy="3290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13" name="Ellipse 12">
            <a:extLst>
              <a:ext uri="{FF2B5EF4-FFF2-40B4-BE49-F238E27FC236}">
                <a16:creationId xmlns:a16="http://schemas.microsoft.com/office/drawing/2014/main" id="{51D24530-2A36-4336-B644-A3DA46FFB53F}"/>
              </a:ext>
            </a:extLst>
          </p:cNvPr>
          <p:cNvSpPr/>
          <p:nvPr/>
        </p:nvSpPr>
        <p:spPr>
          <a:xfrm>
            <a:off x="9667567" y="2743199"/>
            <a:ext cx="577646" cy="2874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Ellipse 13">
            <a:extLst>
              <a:ext uri="{FF2B5EF4-FFF2-40B4-BE49-F238E27FC236}">
                <a16:creationId xmlns:a16="http://schemas.microsoft.com/office/drawing/2014/main" id="{1DDCBD74-A376-4315-80A2-C4BAE25C9068}"/>
              </a:ext>
            </a:extLst>
          </p:cNvPr>
          <p:cNvSpPr/>
          <p:nvPr/>
        </p:nvSpPr>
        <p:spPr>
          <a:xfrm>
            <a:off x="9395953" y="3162742"/>
            <a:ext cx="577646" cy="2874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Ellipse 14">
            <a:extLst>
              <a:ext uri="{FF2B5EF4-FFF2-40B4-BE49-F238E27FC236}">
                <a16:creationId xmlns:a16="http://schemas.microsoft.com/office/drawing/2014/main" id="{BFC0F5ED-FAC6-4EA7-9FBD-5A36CAA0D8FC}"/>
              </a:ext>
            </a:extLst>
          </p:cNvPr>
          <p:cNvSpPr/>
          <p:nvPr/>
        </p:nvSpPr>
        <p:spPr>
          <a:xfrm>
            <a:off x="8632517" y="3306466"/>
            <a:ext cx="577646" cy="3904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Ellipse 15">
            <a:extLst>
              <a:ext uri="{FF2B5EF4-FFF2-40B4-BE49-F238E27FC236}">
                <a16:creationId xmlns:a16="http://schemas.microsoft.com/office/drawing/2014/main" id="{C434480A-59A2-422D-A7E0-AB134F335E1E}"/>
              </a:ext>
            </a:extLst>
          </p:cNvPr>
          <p:cNvSpPr/>
          <p:nvPr/>
        </p:nvSpPr>
        <p:spPr>
          <a:xfrm>
            <a:off x="8326280" y="4865812"/>
            <a:ext cx="577646" cy="39046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5848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Bildergebnis für auschwitz liberation">
            <a:extLst>
              <a:ext uri="{FF2B5EF4-FFF2-40B4-BE49-F238E27FC236}">
                <a16:creationId xmlns:a16="http://schemas.microsoft.com/office/drawing/2014/main" id="{4B720656-F5DC-4D35-9195-3167540649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54" r="24784"/>
          <a:stretch/>
        </p:blipFill>
        <p:spPr bwMode="auto">
          <a:xfrm>
            <a:off x="5188688" y="0"/>
            <a:ext cx="7003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297166" y="465681"/>
            <a:ext cx="461507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Total finden etwa </a:t>
            </a:r>
            <a:r>
              <a:rPr lang="de-CH" sz="2400" b="1" dirty="0">
                <a:solidFill>
                  <a:schemeClr val="tx1"/>
                </a:solidFill>
                <a:latin typeface="Arial" charset="0"/>
                <a:ea typeface="Arial" charset="0"/>
                <a:cs typeface="Arial" charset="0"/>
              </a:rPr>
              <a:t>2.7 Millionen Juden</a:t>
            </a:r>
            <a:r>
              <a:rPr lang="de-CH" sz="2400" dirty="0">
                <a:solidFill>
                  <a:schemeClr val="tx1"/>
                </a:solidFill>
                <a:latin typeface="Arial" charset="0"/>
                <a:ea typeface="Arial" charset="0"/>
                <a:cs typeface="Arial" charset="0"/>
              </a:rPr>
              <a:t> den Tod in den Vernichtungslagern.</a:t>
            </a:r>
            <a:endParaRPr lang="de-DE" sz="24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297167" y="1774156"/>
            <a:ext cx="4615075"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Nicht nur gegen die Juden wird ein Ausrottungsfeldzug geführt: Auch </a:t>
            </a:r>
            <a:r>
              <a:rPr lang="de-CH" sz="2400" b="1" dirty="0">
                <a:solidFill>
                  <a:schemeClr val="tx1"/>
                </a:solidFill>
                <a:latin typeface="Arial" charset="0"/>
                <a:ea typeface="Arial" charset="0"/>
                <a:cs typeface="Arial" charset="0"/>
              </a:rPr>
              <a:t>Sinti</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Roma</a:t>
            </a:r>
            <a:r>
              <a:rPr lang="de-CH" sz="2400" dirty="0">
                <a:solidFill>
                  <a:schemeClr val="tx1"/>
                </a:solidFill>
                <a:latin typeface="Arial" charset="0"/>
                <a:ea typeface="Arial" charset="0"/>
                <a:cs typeface="Arial" charset="0"/>
              </a:rPr>
              <a:t> sowie </a:t>
            </a:r>
            <a:r>
              <a:rPr lang="de-CH" sz="2400" b="1" dirty="0">
                <a:solidFill>
                  <a:schemeClr val="tx1"/>
                </a:solidFill>
                <a:latin typeface="Arial" charset="0"/>
                <a:ea typeface="Arial" charset="0"/>
                <a:cs typeface="Arial" charset="0"/>
              </a:rPr>
              <a:t>sowjetische Kriegsgefangene</a:t>
            </a:r>
            <a:r>
              <a:rPr lang="de-CH" sz="2400" dirty="0">
                <a:solidFill>
                  <a:schemeClr val="tx1"/>
                </a:solidFill>
                <a:latin typeface="Arial" charset="0"/>
                <a:ea typeface="Arial" charset="0"/>
                <a:cs typeface="Arial" charset="0"/>
              </a:rPr>
              <a:t> sterben in den Lagern.</a:t>
            </a:r>
            <a:endParaRPr lang="de-DE" sz="24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BEA3D8DC-9F1A-41B0-A52F-8CE33EBB1CA2}"/>
              </a:ext>
            </a:extLst>
          </p:cNvPr>
          <p:cNvSpPr txBox="1">
            <a:spLocks/>
          </p:cNvSpPr>
          <p:nvPr/>
        </p:nvSpPr>
        <p:spPr>
          <a:xfrm>
            <a:off x="-1" y="4362134"/>
            <a:ext cx="35887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Trauriges</a:t>
            </a:r>
            <a:endParaRPr lang="de-DE" sz="6000" dirty="0">
              <a:solidFill>
                <a:schemeClr val="tx1"/>
              </a:solidFill>
              <a:latin typeface="Arial" charset="0"/>
              <a:ea typeface="Arial" charset="0"/>
              <a:cs typeface="Arial" charset="0"/>
            </a:endParaRPr>
          </a:p>
        </p:txBody>
      </p:sp>
      <p:sp>
        <p:nvSpPr>
          <p:cNvPr id="11" name="Inhaltsplatzhalter 6">
            <a:extLst>
              <a:ext uri="{FF2B5EF4-FFF2-40B4-BE49-F238E27FC236}">
                <a16:creationId xmlns:a16="http://schemas.microsoft.com/office/drawing/2014/main" id="{C7D87BFA-9CA2-4084-B19E-2FA39D385AA0}"/>
              </a:ext>
            </a:extLst>
          </p:cNvPr>
          <p:cNvSpPr txBox="1">
            <a:spLocks/>
          </p:cNvSpPr>
          <p:nvPr/>
        </p:nvSpPr>
        <p:spPr>
          <a:xfrm>
            <a:off x="0" y="5504410"/>
            <a:ext cx="253722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Fazit</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164451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ldergebnis für nuremberg trials">
            <a:extLst>
              <a:ext uri="{FF2B5EF4-FFF2-40B4-BE49-F238E27FC236}">
                <a16:creationId xmlns:a16="http://schemas.microsoft.com/office/drawing/2014/main" id="{B6B0F2BA-CB9E-41BE-9549-C3D16687CB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 t="16656" r="1264" b="1507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528619" y="505010"/>
            <a:ext cx="4912241"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Mit den von den Alliierten 1945 eröffneten </a:t>
            </a:r>
            <a:r>
              <a:rPr lang="de-CH" sz="2400" b="1" dirty="0">
                <a:solidFill>
                  <a:schemeClr val="tx1"/>
                </a:solidFill>
                <a:latin typeface="Arial" charset="0"/>
                <a:ea typeface="Arial" charset="0"/>
                <a:cs typeface="Arial" charset="0"/>
              </a:rPr>
              <a:t>Nürnberger Prozessen </a:t>
            </a:r>
            <a:r>
              <a:rPr lang="de-CH" sz="2400" dirty="0">
                <a:solidFill>
                  <a:schemeClr val="tx1"/>
                </a:solidFill>
                <a:latin typeface="Arial" charset="0"/>
                <a:ea typeface="Arial" charset="0"/>
                <a:cs typeface="Arial" charset="0"/>
              </a:rPr>
              <a:t>beginnt die Bestrafung nationalsozialistischer Verbrechen.</a:t>
            </a:r>
            <a:endParaRPr lang="de-CH" sz="2400" b="1"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6528619" y="2157615"/>
            <a:ext cx="4912241" cy="1754326"/>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Bis heute sind in Westdeutschland insgesamt </a:t>
            </a:r>
            <a:r>
              <a:rPr lang="de-CH" sz="2400" b="1" dirty="0">
                <a:solidFill>
                  <a:schemeClr val="tx1"/>
                </a:solidFill>
                <a:latin typeface="Arial" charset="0"/>
                <a:ea typeface="Arial" charset="0"/>
                <a:cs typeface="Arial" charset="0"/>
              </a:rPr>
              <a:t>912 Gerichtsverfahren </a:t>
            </a:r>
            <a:r>
              <a:rPr lang="de-CH" sz="2400" dirty="0">
                <a:solidFill>
                  <a:schemeClr val="tx1"/>
                </a:solidFill>
                <a:latin typeface="Arial" charset="0"/>
                <a:ea typeface="Arial" charset="0"/>
                <a:cs typeface="Arial" charset="0"/>
              </a:rPr>
              <a:t>gegen </a:t>
            </a:r>
            <a:r>
              <a:rPr lang="de-CH" sz="2400" b="1" dirty="0">
                <a:solidFill>
                  <a:schemeClr val="tx1"/>
                </a:solidFill>
                <a:latin typeface="Arial" charset="0"/>
                <a:ea typeface="Arial" charset="0"/>
                <a:cs typeface="Arial" charset="0"/>
              </a:rPr>
              <a:t>1875 Personen </a:t>
            </a:r>
            <a:r>
              <a:rPr lang="de-CH" sz="2400" dirty="0">
                <a:solidFill>
                  <a:schemeClr val="tx1"/>
                </a:solidFill>
                <a:latin typeface="Arial" charset="0"/>
                <a:ea typeface="Arial" charset="0"/>
                <a:cs typeface="Arial" charset="0"/>
              </a:rPr>
              <a:t>wegen NS-Tötungsverbrechen durchgeführt worden.</a:t>
            </a:r>
            <a:endParaRPr lang="de-DE" sz="2400" dirty="0">
              <a:solidFill>
                <a:schemeClr val="tx1"/>
              </a:solidFill>
              <a:latin typeface="Arial" charset="0"/>
              <a:ea typeface="Arial" charset="0"/>
              <a:cs typeface="Arial" charset="0"/>
            </a:endParaRPr>
          </a:p>
        </p:txBody>
      </p:sp>
      <p:sp>
        <p:nvSpPr>
          <p:cNvPr id="12" name="Inhaltsplatzhalter 6">
            <a:extLst>
              <a:ext uri="{FF2B5EF4-FFF2-40B4-BE49-F238E27FC236}">
                <a16:creationId xmlns:a16="http://schemas.microsoft.com/office/drawing/2014/main" id="{F93A20BA-3262-41A1-9E92-E78D0486CDC2}"/>
              </a:ext>
            </a:extLst>
          </p:cNvPr>
          <p:cNvSpPr txBox="1">
            <a:spLocks/>
          </p:cNvSpPr>
          <p:nvPr/>
        </p:nvSpPr>
        <p:spPr>
          <a:xfrm>
            <a:off x="-1" y="4362134"/>
            <a:ext cx="425736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6000" dirty="0">
                <a:solidFill>
                  <a:schemeClr val="tx1"/>
                </a:solidFill>
                <a:latin typeface="Arial" charset="0"/>
                <a:ea typeface="Arial" charset="0"/>
                <a:cs typeface="Arial" charset="0"/>
              </a:rPr>
              <a:t> Juristische</a:t>
            </a:r>
            <a:endParaRPr lang="de-DE" sz="6000" dirty="0">
              <a:solidFill>
                <a:schemeClr val="tx1"/>
              </a:solidFill>
              <a:latin typeface="Arial" charset="0"/>
              <a:ea typeface="Arial" charset="0"/>
              <a:cs typeface="Arial" charset="0"/>
            </a:endParaRPr>
          </a:p>
        </p:txBody>
      </p:sp>
      <p:sp>
        <p:nvSpPr>
          <p:cNvPr id="13" name="Inhaltsplatzhalter 6">
            <a:extLst>
              <a:ext uri="{FF2B5EF4-FFF2-40B4-BE49-F238E27FC236}">
                <a16:creationId xmlns:a16="http://schemas.microsoft.com/office/drawing/2014/main" id="{FC6AA1D6-8F75-4725-ACDB-2FE4B6B68820}"/>
              </a:ext>
            </a:extLst>
          </p:cNvPr>
          <p:cNvSpPr txBox="1">
            <a:spLocks/>
          </p:cNvSpPr>
          <p:nvPr/>
        </p:nvSpPr>
        <p:spPr>
          <a:xfrm>
            <a:off x="0" y="5504410"/>
            <a:ext cx="491224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Aufarbeitung</a:t>
            </a:r>
            <a:endParaRPr lang="de-CH" altLang="de-DE" sz="6000" dirty="0">
              <a:solidFill>
                <a:schemeClr val="tx1"/>
              </a:solidFill>
              <a:latin typeface="Arial" charset="0"/>
              <a:cs typeface="Arial" charset="0"/>
            </a:endParaRPr>
          </a:p>
        </p:txBody>
      </p:sp>
    </p:spTree>
    <p:extLst>
      <p:ext uri="{BB962C8B-B14F-4D97-AF65-F5344CB8AC3E}">
        <p14:creationId xmlns:p14="http://schemas.microsoft.com/office/powerpoint/2010/main" val="41590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internationaler tag des gedenkens an die opfer des holocaust">
            <a:extLst>
              <a:ext uri="{FF2B5EF4-FFF2-40B4-BE49-F238E27FC236}">
                <a16:creationId xmlns:a16="http://schemas.microsoft.com/office/drawing/2014/main" id="{94B81775-1D52-4F80-A864-43CC690D1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9" y="-3285"/>
            <a:ext cx="4590577" cy="688586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1170038" y="669104"/>
            <a:ext cx="535858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Weltweit gibt es viele verschiedene </a:t>
            </a:r>
            <a:r>
              <a:rPr lang="de-CH" sz="2400" b="1" dirty="0">
                <a:solidFill>
                  <a:schemeClr val="tx1"/>
                </a:solidFill>
                <a:latin typeface="Arial" charset="0"/>
                <a:ea typeface="Arial" charset="0"/>
                <a:cs typeface="Arial" charset="0"/>
              </a:rPr>
              <a:t>Holocaust-Gedenktage</a:t>
            </a:r>
            <a:r>
              <a:rPr lang="de-CH" sz="2400" dirty="0">
                <a:solidFill>
                  <a:schemeClr val="tx1"/>
                </a:solidFill>
                <a:latin typeface="Arial" charset="0"/>
                <a:ea typeface="Arial" charset="0"/>
                <a:cs typeface="Arial" charset="0"/>
              </a:rPr>
              <a:t>.</a:t>
            </a:r>
            <a:endParaRPr lang="de-CH" sz="2400" b="1"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C488696C-535E-4C1B-99F1-21BE61B70858}"/>
              </a:ext>
            </a:extLst>
          </p:cNvPr>
          <p:cNvSpPr txBox="1">
            <a:spLocks/>
          </p:cNvSpPr>
          <p:nvPr/>
        </p:nvSpPr>
        <p:spPr>
          <a:xfrm>
            <a:off x="1170037" y="1783990"/>
            <a:ext cx="5358581"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Seit 2006 ist der 27. Januar – der Tag der Befreiung von Auschwitz – der </a:t>
            </a:r>
            <a:r>
              <a:rPr lang="de-CH" sz="2400" b="1" dirty="0">
                <a:solidFill>
                  <a:schemeClr val="tx1"/>
                </a:solidFill>
                <a:latin typeface="Arial" charset="0"/>
                <a:ea typeface="Arial" charset="0"/>
                <a:cs typeface="Arial" charset="0"/>
              </a:rPr>
              <a:t>«Internationale Tag des Gedenkens an die Opfer des Holocaust»</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CC60BD02-3EA9-4EEC-866E-980501FA850B}"/>
              </a:ext>
            </a:extLst>
          </p:cNvPr>
          <p:cNvSpPr txBox="1">
            <a:spLocks/>
          </p:cNvSpPr>
          <p:nvPr/>
        </p:nvSpPr>
        <p:spPr>
          <a:xfrm>
            <a:off x="1" y="5206572"/>
            <a:ext cx="465065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Erinnerung</a:t>
            </a:r>
          </a:p>
        </p:txBody>
      </p:sp>
    </p:spTree>
    <p:extLst>
      <p:ext uri="{BB962C8B-B14F-4D97-AF65-F5344CB8AC3E}">
        <p14:creationId xmlns:p14="http://schemas.microsoft.com/office/powerpoint/2010/main" val="162129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static.pexels.com/photos/128168/pexels-photo-128168.jpeg">
            <a:extLst>
              <a:ext uri="{FF2B5EF4-FFF2-40B4-BE49-F238E27FC236}">
                <a16:creationId xmlns:a16="http://schemas.microsoft.com/office/drawing/2014/main" id="{E45A6F4E-E5B5-4AE0-8F62-85E908EFA7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3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6528619" y="642662"/>
            <a:ext cx="491224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Auch gibt es viele verschiedene </a:t>
            </a:r>
            <a:r>
              <a:rPr lang="de-CH" sz="2400" b="1" dirty="0">
                <a:solidFill>
                  <a:schemeClr val="tx1"/>
                </a:solidFill>
                <a:latin typeface="Arial" charset="0"/>
                <a:ea typeface="Arial" charset="0"/>
                <a:cs typeface="Arial" charset="0"/>
              </a:rPr>
              <a:t>Holocaust-Gedenkstätten</a:t>
            </a:r>
            <a:r>
              <a:rPr lang="de-CH" sz="2400" dirty="0">
                <a:solidFill>
                  <a:schemeClr val="tx1"/>
                </a:solidFill>
                <a:latin typeface="Arial" charset="0"/>
                <a:ea typeface="Arial" charset="0"/>
                <a:cs typeface="Arial" charset="0"/>
              </a:rPr>
              <a:t> auf der ganzen Welt.</a:t>
            </a:r>
            <a:endParaRPr lang="de-CH" sz="2400" b="1" dirty="0">
              <a:solidFill>
                <a:schemeClr val="tx1"/>
              </a:solidFill>
              <a:latin typeface="Arial" charset="0"/>
              <a:ea typeface="Arial" charset="0"/>
              <a:cs typeface="Arial" charset="0"/>
            </a:endParaRPr>
          </a:p>
        </p:txBody>
      </p:sp>
      <p:sp>
        <p:nvSpPr>
          <p:cNvPr id="10" name="Inhaltsplatzhalter 6">
            <a:extLst>
              <a:ext uri="{FF2B5EF4-FFF2-40B4-BE49-F238E27FC236}">
                <a16:creationId xmlns:a16="http://schemas.microsoft.com/office/drawing/2014/main" id="{CC60BD02-3EA9-4EEC-866E-980501FA850B}"/>
              </a:ext>
            </a:extLst>
          </p:cNvPr>
          <p:cNvSpPr txBox="1">
            <a:spLocks/>
          </p:cNvSpPr>
          <p:nvPr/>
        </p:nvSpPr>
        <p:spPr>
          <a:xfrm>
            <a:off x="1" y="5206572"/>
            <a:ext cx="4650658"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Erinnerung</a:t>
            </a:r>
          </a:p>
        </p:txBody>
      </p:sp>
      <p:sp>
        <p:nvSpPr>
          <p:cNvPr id="6" name="Inhaltsplatzhalter 6">
            <a:extLst>
              <a:ext uri="{FF2B5EF4-FFF2-40B4-BE49-F238E27FC236}">
                <a16:creationId xmlns:a16="http://schemas.microsoft.com/office/drawing/2014/main" id="{6308572D-4B1B-4CD1-8187-5A4E6C8ED003}"/>
              </a:ext>
            </a:extLst>
          </p:cNvPr>
          <p:cNvSpPr txBox="1">
            <a:spLocks/>
          </p:cNvSpPr>
          <p:nvPr/>
        </p:nvSpPr>
        <p:spPr>
          <a:xfrm>
            <a:off x="6528619" y="1994598"/>
            <a:ext cx="491224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Beispielsweise das </a:t>
            </a:r>
            <a:r>
              <a:rPr lang="de-CH" sz="2400" b="1" dirty="0">
                <a:solidFill>
                  <a:schemeClr val="tx1"/>
                </a:solidFill>
                <a:latin typeface="Arial" charset="0"/>
                <a:ea typeface="Arial" charset="0"/>
                <a:cs typeface="Arial" charset="0"/>
              </a:rPr>
              <a:t>«Denkmal für die ermordeten Juden Europas» </a:t>
            </a:r>
            <a:r>
              <a:rPr lang="de-CH" sz="2400" dirty="0">
                <a:solidFill>
                  <a:schemeClr val="tx1"/>
                </a:solidFill>
                <a:latin typeface="Arial" charset="0"/>
                <a:ea typeface="Arial" charset="0"/>
                <a:cs typeface="Arial" charset="0"/>
              </a:rPr>
              <a:t>in Berlin.</a:t>
            </a:r>
            <a:endParaRPr lang="de-CH" sz="24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04120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8595360" y="4968652"/>
            <a:ext cx="3596640" cy="923330"/>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a:t>
            </a:r>
            <a:r>
              <a:rPr lang="de-DE" sz="6000" dirty="0" err="1">
                <a:solidFill>
                  <a:schemeClr val="tx1"/>
                </a:solidFill>
                <a:latin typeface="Arial" charset="0"/>
                <a:ea typeface="Arial" charset="0"/>
                <a:cs typeface="Arial" charset="0"/>
              </a:rPr>
              <a:t>kahoot</a:t>
            </a:r>
            <a:endParaRPr lang="de-DE" sz="6000" dirty="0">
              <a:solidFill>
                <a:schemeClr val="tx1"/>
              </a:solidFill>
              <a:latin typeface="Arial" charset="0"/>
              <a:ea typeface="Arial" charset="0"/>
              <a:cs typeface="Arial" charset="0"/>
            </a:endParaRPr>
          </a:p>
        </p:txBody>
      </p:sp>
      <p:sp>
        <p:nvSpPr>
          <p:cNvPr id="9" name="Textfeld 8"/>
          <p:cNvSpPr txBox="1"/>
          <p:nvPr/>
        </p:nvSpPr>
        <p:spPr>
          <a:xfrm>
            <a:off x="9879106" y="6382870"/>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p:cNvSpPr txBox="1">
            <a:spLocks/>
          </p:cNvSpPr>
          <p:nvPr/>
        </p:nvSpPr>
        <p:spPr>
          <a:xfrm>
            <a:off x="9083060" y="438061"/>
            <a:ext cx="2544240" cy="1421928"/>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Über diese Präsentation gibt es ein </a:t>
            </a:r>
            <a:r>
              <a:rPr lang="de-CH" sz="2400" dirty="0" err="1">
                <a:solidFill>
                  <a:schemeClr val="tx1"/>
                </a:solidFill>
                <a:latin typeface="Arial" charset="0"/>
                <a:ea typeface="Arial" charset="0"/>
                <a:cs typeface="Arial" charset="0"/>
              </a:rPr>
              <a:t>kahoot</a:t>
            </a:r>
            <a:r>
              <a:rPr lang="de-CH" sz="2400" dirty="0">
                <a:solidFill>
                  <a:schemeClr val="tx1"/>
                </a:solidFill>
                <a:latin typeface="Arial" charset="0"/>
                <a:ea typeface="Arial" charset="0"/>
                <a:cs typeface="Arial" charset="0"/>
              </a:rPr>
              <a:t>-Quiz!</a:t>
            </a:r>
            <a:endParaRPr lang="de-DE" sz="2400" dirty="0">
              <a:solidFill>
                <a:schemeClr val="tx1"/>
              </a:solidFill>
              <a:latin typeface="Arial" charset="0"/>
              <a:ea typeface="Arial" charset="0"/>
              <a:cs typeface="Arial" charset="0"/>
            </a:endParaRPr>
          </a:p>
        </p:txBody>
      </p:sp>
      <p:pic>
        <p:nvPicPr>
          <p:cNvPr id="1028" name="Picture 4" descr="Bildergebnis für kaho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966075"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6"/>
          <p:cNvSpPr txBox="1">
            <a:spLocks/>
          </p:cNvSpPr>
          <p:nvPr/>
        </p:nvSpPr>
        <p:spPr>
          <a:xfrm>
            <a:off x="9083060" y="2058640"/>
            <a:ext cx="2544240" cy="2547364"/>
          </a:xfrm>
          <a:prstGeom prst="rect">
            <a:avLst/>
          </a:prstGeom>
          <a:solidFill>
            <a:schemeClr val="bg2">
              <a:alpha val="50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Das Battle startet hier:</a:t>
            </a:r>
          </a:p>
          <a:p>
            <a:pPr marL="0" indent="0">
              <a:buNone/>
            </a:pPr>
            <a:r>
              <a:rPr lang="de-DE" sz="2400" dirty="0">
                <a:solidFill>
                  <a:schemeClr val="tx1"/>
                </a:solidFill>
                <a:latin typeface="Arial" panose="020B0604020202020204" pitchFamily="34" charset="0"/>
                <a:ea typeface="Arial" charset="0"/>
                <a:cs typeface="Arial" panose="020B0604020202020204" pitchFamily="34" charset="0"/>
                <a:hlinkClick r:id="rId4"/>
              </a:rPr>
              <a:t>https://play.kahoot.it/#/k/ed7ee237-6ac5-43b6-84b1-706eb28d0e2d</a:t>
            </a:r>
            <a:r>
              <a:rPr lang="de-DE" sz="2400" dirty="0">
                <a:solidFill>
                  <a:schemeClr val="tx1"/>
                </a:solidFill>
                <a:latin typeface="Arial" panose="020B0604020202020204" pitchFamily="34" charset="0"/>
                <a:ea typeface="Arial" charset="0"/>
                <a:cs typeface="Arial" panose="020B0604020202020204" pitchFamily="34" charset="0"/>
              </a:rPr>
              <a:t> </a:t>
            </a:r>
          </a:p>
        </p:txBody>
      </p:sp>
    </p:spTree>
    <p:extLst>
      <p:ext uri="{BB962C8B-B14F-4D97-AF65-F5344CB8AC3E}">
        <p14:creationId xmlns:p14="http://schemas.microsoft.com/office/powerpoint/2010/main" val="42293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7719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Die Lage</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43719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der Juden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590546" y="768523"/>
            <a:ext cx="5410204"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Mit Ausbruch des Krieges verschlechtert sich auch die Lage der Juden in anderen </a:t>
            </a:r>
            <a:r>
              <a:rPr lang="de-DE" sz="2400" b="1" dirty="0">
                <a:solidFill>
                  <a:schemeClr val="tx1"/>
                </a:solidFill>
                <a:latin typeface="Arial" charset="0"/>
                <a:ea typeface="Arial" charset="0"/>
                <a:cs typeface="Arial" charset="0"/>
              </a:rPr>
              <a:t>europäischen Ländern</a:t>
            </a:r>
            <a:r>
              <a:rPr lang="de-DE" sz="2400" dirty="0">
                <a:solidFill>
                  <a:schemeClr val="tx1"/>
                </a:solidFill>
                <a:latin typeface="Arial" charset="0"/>
                <a:ea typeface="Arial" charset="0"/>
                <a:cs typeface="Arial" charset="0"/>
              </a:rPr>
              <a:t>:</a:t>
            </a:r>
          </a:p>
        </p:txBody>
      </p:sp>
      <p:sp>
        <p:nvSpPr>
          <p:cNvPr id="12" name="Inhaltsplatzhalter 6">
            <a:extLst>
              <a:ext uri="{FF2B5EF4-FFF2-40B4-BE49-F238E27FC236}">
                <a16:creationId xmlns:a16="http://schemas.microsoft.com/office/drawing/2014/main" id="{2509DED3-9E74-42A3-B716-0743EC9735AD}"/>
              </a:ext>
            </a:extLst>
          </p:cNvPr>
          <p:cNvSpPr txBox="1">
            <a:spLocks/>
          </p:cNvSpPr>
          <p:nvPr/>
        </p:nvSpPr>
        <p:spPr>
          <a:xfrm>
            <a:off x="590546" y="2409397"/>
            <a:ext cx="541020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Durch </a:t>
            </a:r>
            <a:r>
              <a:rPr lang="de-DE" sz="2400" b="1" dirty="0">
                <a:solidFill>
                  <a:schemeClr val="tx1"/>
                </a:solidFill>
                <a:latin typeface="Arial" charset="0"/>
                <a:ea typeface="Arial" charset="0"/>
                <a:cs typeface="Arial" charset="0"/>
              </a:rPr>
              <a:t>deutsche Eroberungen </a:t>
            </a:r>
            <a:r>
              <a:rPr lang="de-DE" sz="2400" dirty="0">
                <a:solidFill>
                  <a:schemeClr val="tx1"/>
                </a:solidFill>
                <a:latin typeface="Arial" charset="0"/>
                <a:ea typeface="Arial" charset="0"/>
                <a:cs typeface="Arial" charset="0"/>
              </a:rPr>
              <a:t>geraten viele Juden in nationalsozialistische Herrschaft. </a:t>
            </a:r>
          </a:p>
        </p:txBody>
      </p:sp>
      <p:pic>
        <p:nvPicPr>
          <p:cNvPr id="11" name="Picture 2" descr="Bildergebnis für jew">
            <a:extLst>
              <a:ext uri="{FF2B5EF4-FFF2-40B4-BE49-F238E27FC236}">
                <a16:creationId xmlns:a16="http://schemas.microsoft.com/office/drawing/2014/main" id="{C2B4D3E9-355D-4DB5-A71C-75B603BA8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963" y="691364"/>
            <a:ext cx="5529337" cy="5615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55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ildergebnis für ghetto warschau">
            <a:extLst>
              <a:ext uri="{FF2B5EF4-FFF2-40B4-BE49-F238E27FC236}">
                <a16:creationId xmlns:a16="http://schemas.microsoft.com/office/drawing/2014/main" id="{27A8EE2B-DC31-4636-9B18-73C9BCCD1DC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614" r="6785"/>
          <a:stretch/>
        </p:blipFill>
        <p:spPr bwMode="auto">
          <a:xfrm>
            <a:off x="5934075" y="0"/>
            <a:ext cx="6257925" cy="6871662"/>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542925" y="773128"/>
            <a:ext cx="4914900"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1939 und 1940 werden fast alle in </a:t>
            </a:r>
            <a:r>
              <a:rPr lang="de-CH" sz="2400" b="1" dirty="0">
                <a:solidFill>
                  <a:schemeClr val="tx1"/>
                </a:solidFill>
                <a:latin typeface="Arial" charset="0"/>
                <a:ea typeface="Arial" charset="0"/>
                <a:cs typeface="Arial" charset="0"/>
              </a:rPr>
              <a:t>Polen</a:t>
            </a:r>
            <a:r>
              <a:rPr lang="de-CH" sz="2400" dirty="0">
                <a:solidFill>
                  <a:schemeClr val="tx1"/>
                </a:solidFill>
                <a:latin typeface="Arial" charset="0"/>
                <a:ea typeface="Arial" charset="0"/>
                <a:cs typeface="Arial" charset="0"/>
              </a:rPr>
              <a:t> lebenden Juden gezwungen, in </a:t>
            </a:r>
            <a:r>
              <a:rPr lang="de-CH" sz="2400" b="1" dirty="0">
                <a:solidFill>
                  <a:schemeClr val="tx1"/>
                </a:solidFill>
                <a:latin typeface="Arial" charset="0"/>
                <a:ea typeface="Arial" charset="0"/>
                <a:cs typeface="Arial" charset="0"/>
              </a:rPr>
              <a:t>Ghettos</a:t>
            </a:r>
            <a:r>
              <a:rPr lang="de-CH" sz="2400" dirty="0">
                <a:solidFill>
                  <a:schemeClr val="tx1"/>
                </a:solidFill>
                <a:latin typeface="Arial" charset="0"/>
                <a:ea typeface="Arial" charset="0"/>
                <a:cs typeface="Arial" charset="0"/>
              </a:rPr>
              <a:t> – spezielle Judenviertel – umzuziehen.</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7054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Ghettoisierung</a:t>
            </a:r>
          </a:p>
        </p:txBody>
      </p:sp>
      <p:sp>
        <p:nvSpPr>
          <p:cNvPr id="11" name="Inhaltsplatzhalter 6">
            <a:extLst>
              <a:ext uri="{FF2B5EF4-FFF2-40B4-BE49-F238E27FC236}">
                <a16:creationId xmlns:a16="http://schemas.microsoft.com/office/drawing/2014/main" id="{8D26FC13-4D44-4E3F-8F6E-25736DC753DD}"/>
              </a:ext>
            </a:extLst>
          </p:cNvPr>
          <p:cNvSpPr txBox="1">
            <a:spLocks/>
          </p:cNvSpPr>
          <p:nvPr/>
        </p:nvSpPr>
        <p:spPr>
          <a:xfrm>
            <a:off x="542925" y="2487459"/>
            <a:ext cx="4914901"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1941 werden auch die </a:t>
            </a:r>
            <a:r>
              <a:rPr lang="de-CH" sz="2400" b="1" dirty="0">
                <a:solidFill>
                  <a:schemeClr val="tx1"/>
                </a:solidFill>
                <a:latin typeface="Arial" charset="0"/>
                <a:ea typeface="Arial" charset="0"/>
                <a:cs typeface="Arial" charset="0"/>
              </a:rPr>
              <a:t>deutschen Juden</a:t>
            </a:r>
            <a:r>
              <a:rPr lang="de-CH" sz="2400" dirty="0">
                <a:solidFill>
                  <a:schemeClr val="tx1"/>
                </a:solidFill>
                <a:latin typeface="Arial" charset="0"/>
                <a:ea typeface="Arial" charset="0"/>
                <a:cs typeface="Arial" charset="0"/>
              </a:rPr>
              <a:t> in die polnischen Ghettos gebracht.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94182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ildergebnis für ghetto warschau">
            <a:extLst>
              <a:ext uri="{FF2B5EF4-FFF2-40B4-BE49-F238E27FC236}">
                <a16:creationId xmlns:a16="http://schemas.microsoft.com/office/drawing/2014/main" id="{8C8AE956-B807-4F69-AF75-A486592C90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3" t="3108" r="1230" b="15146"/>
          <a:stretch/>
        </p:blipFill>
        <p:spPr bwMode="auto">
          <a:xfrm>
            <a:off x="-1" y="0"/>
            <a:ext cx="1219784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429373" y="457227"/>
            <a:ext cx="5162551" cy="7571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Dadurch werden diese Ghettos völlig </a:t>
            </a:r>
            <a:r>
              <a:rPr lang="de-CH" sz="2400" b="1" dirty="0">
                <a:solidFill>
                  <a:schemeClr val="tx1"/>
                </a:solidFill>
                <a:latin typeface="Arial" charset="0"/>
                <a:ea typeface="Arial" charset="0"/>
                <a:cs typeface="Arial" charset="0"/>
              </a:rPr>
              <a:t>überbevölkert</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5705475"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Ghettoisierung</a:t>
            </a:r>
          </a:p>
        </p:txBody>
      </p:sp>
      <p:sp>
        <p:nvSpPr>
          <p:cNvPr id="11" name="Inhaltsplatzhalter 6">
            <a:extLst>
              <a:ext uri="{FF2B5EF4-FFF2-40B4-BE49-F238E27FC236}">
                <a16:creationId xmlns:a16="http://schemas.microsoft.com/office/drawing/2014/main" id="{8D26FC13-4D44-4E3F-8F6E-25736DC753DD}"/>
              </a:ext>
            </a:extLst>
          </p:cNvPr>
          <p:cNvSpPr txBox="1">
            <a:spLocks/>
          </p:cNvSpPr>
          <p:nvPr/>
        </p:nvSpPr>
        <p:spPr>
          <a:xfrm>
            <a:off x="6429373" y="1403052"/>
            <a:ext cx="5162552"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Tausende Ghettobewohner sterben an </a:t>
            </a:r>
            <a:r>
              <a:rPr lang="de-CH" sz="2400" b="1" dirty="0">
                <a:solidFill>
                  <a:schemeClr val="tx1"/>
                </a:solidFill>
                <a:latin typeface="Arial" charset="0"/>
                <a:ea typeface="Arial" charset="0"/>
                <a:cs typeface="Arial" charset="0"/>
              </a:rPr>
              <a:t>Hunger</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Kälte</a:t>
            </a:r>
            <a:r>
              <a:rPr lang="de-CH" sz="2400" dirty="0">
                <a:solidFill>
                  <a:schemeClr val="tx1"/>
                </a:solidFill>
                <a:latin typeface="Arial" charset="0"/>
                <a:ea typeface="Arial" charset="0"/>
                <a:cs typeface="Arial" charset="0"/>
              </a:rPr>
              <a:t>, unbehandelten </a:t>
            </a:r>
            <a:r>
              <a:rPr lang="de-CH" sz="2400" b="1" dirty="0">
                <a:solidFill>
                  <a:schemeClr val="tx1"/>
                </a:solidFill>
                <a:latin typeface="Arial" charset="0"/>
                <a:ea typeface="Arial" charset="0"/>
                <a:cs typeface="Arial" charset="0"/>
              </a:rPr>
              <a:t>Krankheiten</a:t>
            </a:r>
            <a:r>
              <a:rPr lang="de-CH" sz="2400" dirty="0">
                <a:solidFill>
                  <a:schemeClr val="tx1"/>
                </a:solidFill>
                <a:latin typeface="Arial" charset="0"/>
                <a:ea typeface="Arial" charset="0"/>
                <a:cs typeface="Arial" charset="0"/>
              </a:rPr>
              <a:t> und </a:t>
            </a:r>
            <a:r>
              <a:rPr lang="de-CH" sz="2400" b="1" dirty="0">
                <a:solidFill>
                  <a:schemeClr val="tx1"/>
                </a:solidFill>
                <a:latin typeface="Arial" charset="0"/>
                <a:ea typeface="Arial" charset="0"/>
                <a:cs typeface="Arial" charset="0"/>
              </a:rPr>
              <a:t>Entkräftung</a:t>
            </a:r>
            <a:r>
              <a:rPr lang="de-CH" sz="2400" dirty="0">
                <a:solidFill>
                  <a:schemeClr val="tx1"/>
                </a:solidFill>
                <a:latin typeface="Arial" charset="0"/>
                <a:ea typeface="Arial" charset="0"/>
                <a:cs typeface="Arial" charset="0"/>
              </a:rPr>
              <a:t>. </a:t>
            </a:r>
            <a:endParaRPr lang="de-DE" sz="2400" dirty="0">
              <a:solidFill>
                <a:schemeClr val="tx1"/>
              </a:solidFill>
              <a:latin typeface="Arial" charset="0"/>
              <a:ea typeface="Arial" charset="0"/>
              <a:cs typeface="Arial" charset="0"/>
            </a:endParaRPr>
          </a:p>
        </p:txBody>
      </p:sp>
      <p:sp>
        <p:nvSpPr>
          <p:cNvPr id="8" name="Inhaltsplatzhalter 6">
            <a:extLst>
              <a:ext uri="{FF2B5EF4-FFF2-40B4-BE49-F238E27FC236}">
                <a16:creationId xmlns:a16="http://schemas.microsoft.com/office/drawing/2014/main" id="{E1E363BE-E91D-4EA0-93EC-894404DD37C7}"/>
              </a:ext>
            </a:extLst>
          </p:cNvPr>
          <p:cNvSpPr txBox="1">
            <a:spLocks/>
          </p:cNvSpPr>
          <p:nvPr/>
        </p:nvSpPr>
        <p:spPr>
          <a:xfrm>
            <a:off x="6429371" y="2681276"/>
            <a:ext cx="5162553"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Die offiziellen </a:t>
            </a:r>
            <a:r>
              <a:rPr lang="de-CH" sz="2400" b="1" dirty="0">
                <a:solidFill>
                  <a:schemeClr val="tx1"/>
                </a:solidFill>
                <a:latin typeface="Arial" charset="0"/>
                <a:ea typeface="Arial" charset="0"/>
                <a:cs typeface="Arial" charset="0"/>
              </a:rPr>
              <a:t>Lebensmittelrationen</a:t>
            </a:r>
            <a:r>
              <a:rPr lang="de-CH" sz="2400" dirty="0">
                <a:solidFill>
                  <a:schemeClr val="tx1"/>
                </a:solidFill>
                <a:latin typeface="Arial" charset="0"/>
                <a:ea typeface="Arial" charset="0"/>
                <a:cs typeface="Arial" charset="0"/>
              </a:rPr>
              <a:t> sind extrem niedrig und auf Massensterben angelegt. </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45837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feld 12"/>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7" name="Inhaltsplatzhalter 6"/>
          <p:cNvSpPr txBox="1">
            <a:spLocks/>
          </p:cNvSpPr>
          <p:nvPr/>
        </p:nvSpPr>
        <p:spPr>
          <a:xfrm>
            <a:off x="564530" y="534875"/>
            <a:ext cx="11062941" cy="5788251"/>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de-CH" altLang="de-DE" sz="2400" dirty="0">
                <a:solidFill>
                  <a:schemeClr val="tx1"/>
                </a:solidFill>
                <a:latin typeface="Arial" charset="0"/>
                <a:cs typeface="Arial" charset="0"/>
              </a:rPr>
              <a:t>«Die Strassen sind so überbevölkert, dass man nur schwer vorwärts gelangt. Alle sind zerlumpt, in Fetzen. Oft besitzt man nicht einmal mehr ein Hemd. Überall ist Lärm und Geschrei. Dünne, jämmerliche Kinderstimmen übertönen den Krach. Auf den Bürgersteigen stapeln Kot und Abfälle sich zu Haufen und Hügeln. Oft liegt etwas mit Zeitungen Zugedecktes auf dem Bürgersteig. Schrecklich ausgezehrte Gliedmassen oder krankhaft angeschwollene Beine schauen meistens darunter hervor. Es sind die Kadaver der am Flecktyphus Verstorbenen, die von den Mitbewohnern einfach hinausgetragen werden, um die Bestattungskosten zu sparen. Oder es handelt sich um Obdachlose, die auf der Strasse umfielen. Tausende von zerlumpten Bettlern erinnern an das hungernde Indien. Grauenhafte Schauspiele erlebt man täglich. Eine halbverhungerte Mutter versucht, ihr Kind an vertrockneten Brüsten zu nähren. Neben ihr liegt vielleicht noch ein totes, älteres Kind. Man sieht Sterbende mit ausgebreiteten Armen und fortgestreckten Beinen mitten auf dem Damm liegen. Die Beine sind gedunsen, oft erfroren, und die Gesichter schmerzverzerrt.» </a:t>
            </a:r>
            <a:br>
              <a:rPr lang="de-CH" altLang="de-DE" sz="2400" dirty="0">
                <a:solidFill>
                  <a:schemeClr val="tx1"/>
                </a:solidFill>
                <a:latin typeface="Arial" charset="0"/>
                <a:cs typeface="Arial" charset="0"/>
              </a:rPr>
            </a:br>
            <a:endParaRPr lang="de-CH" altLang="de-DE" sz="2400" i="1" dirty="0">
              <a:solidFill>
                <a:schemeClr val="tx1"/>
              </a:solidFill>
              <a:latin typeface="Arial" charset="0"/>
              <a:cs typeface="Arial" charset="0"/>
            </a:endParaRPr>
          </a:p>
          <a:p>
            <a:pPr marL="0" indent="0" algn="ctr">
              <a:buNone/>
            </a:pPr>
            <a:r>
              <a:rPr lang="de-CH" sz="2000" dirty="0">
                <a:solidFill>
                  <a:schemeClr val="tx1"/>
                </a:solidFill>
                <a:latin typeface="Arial" charset="0"/>
                <a:ea typeface="Arial" charset="0"/>
                <a:cs typeface="Arial" charset="0"/>
              </a:rPr>
              <a:t>Aus einem Situationsbericht aus dem Warschauer Ghetto (1942).</a:t>
            </a:r>
            <a:endParaRPr lang="de-DE" sz="20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96924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6"/>
          <p:cNvSpPr txBox="1">
            <a:spLocks/>
          </p:cNvSpPr>
          <p:nvPr/>
        </p:nvSpPr>
        <p:spPr>
          <a:xfrm>
            <a:off x="542923" y="413067"/>
            <a:ext cx="58388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1940 – nach dem Sieg über Frankreich – wird der «</a:t>
            </a:r>
            <a:r>
              <a:rPr lang="de-CH" sz="2400" b="1" dirty="0">
                <a:solidFill>
                  <a:schemeClr val="tx1"/>
                </a:solidFill>
                <a:latin typeface="Arial" charset="0"/>
                <a:ea typeface="Arial" charset="0"/>
                <a:cs typeface="Arial" charset="0"/>
              </a:rPr>
              <a:t>Madagaskarplan</a:t>
            </a:r>
            <a:r>
              <a:rPr lang="de-CH" sz="2400" dirty="0">
                <a:solidFill>
                  <a:schemeClr val="tx1"/>
                </a:solidFill>
                <a:latin typeface="Arial" charset="0"/>
                <a:ea typeface="Arial" charset="0"/>
                <a:cs typeface="Arial" charset="0"/>
              </a:rPr>
              <a:t>» ausgearbeitet.</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10" name="Inhaltsplatzhalter 6">
            <a:extLst>
              <a:ext uri="{FF2B5EF4-FFF2-40B4-BE49-F238E27FC236}">
                <a16:creationId xmlns:a16="http://schemas.microsoft.com/office/drawing/2014/main" id="{48963EF7-F70F-41CE-82BB-B28107592B48}"/>
              </a:ext>
            </a:extLst>
          </p:cNvPr>
          <p:cNvSpPr txBox="1">
            <a:spLocks/>
          </p:cNvSpPr>
          <p:nvPr/>
        </p:nvSpPr>
        <p:spPr>
          <a:xfrm>
            <a:off x="0" y="5206572"/>
            <a:ext cx="6381750"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de-DE" sz="6000" dirty="0">
                <a:solidFill>
                  <a:schemeClr val="tx1"/>
                </a:solidFill>
                <a:latin typeface="Arial" charset="0"/>
                <a:ea typeface="Arial" charset="0"/>
                <a:cs typeface="Arial" charset="0"/>
              </a:rPr>
              <a:t> Madagaskarplan</a:t>
            </a:r>
          </a:p>
        </p:txBody>
      </p:sp>
      <p:sp>
        <p:nvSpPr>
          <p:cNvPr id="11" name="Inhaltsplatzhalter 6">
            <a:extLst>
              <a:ext uri="{FF2B5EF4-FFF2-40B4-BE49-F238E27FC236}">
                <a16:creationId xmlns:a16="http://schemas.microsoft.com/office/drawing/2014/main" id="{8D26FC13-4D44-4E3F-8F6E-25736DC753DD}"/>
              </a:ext>
            </a:extLst>
          </p:cNvPr>
          <p:cNvSpPr txBox="1">
            <a:spLocks/>
          </p:cNvSpPr>
          <p:nvPr/>
        </p:nvSpPr>
        <p:spPr>
          <a:xfrm>
            <a:off x="542923" y="1747837"/>
            <a:ext cx="5838825"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Er sieht vor, die Insel </a:t>
            </a:r>
            <a:r>
              <a:rPr lang="de-CH" sz="2400" b="1" dirty="0">
                <a:solidFill>
                  <a:schemeClr val="tx1"/>
                </a:solidFill>
                <a:latin typeface="Arial" charset="0"/>
                <a:ea typeface="Arial" charset="0"/>
                <a:cs typeface="Arial" charset="0"/>
              </a:rPr>
              <a:t>Madagaskar</a:t>
            </a:r>
            <a:r>
              <a:rPr lang="de-CH" sz="2400" dirty="0">
                <a:solidFill>
                  <a:schemeClr val="tx1"/>
                </a:solidFill>
                <a:latin typeface="Arial" charset="0"/>
                <a:ea typeface="Arial" charset="0"/>
                <a:cs typeface="Arial" charset="0"/>
              </a:rPr>
              <a:t> von Frankreich zu übernehmen und bis zu </a:t>
            </a:r>
            <a:r>
              <a:rPr lang="de-CH" sz="2400" b="1" dirty="0">
                <a:solidFill>
                  <a:schemeClr val="tx1"/>
                </a:solidFill>
                <a:latin typeface="Arial" charset="0"/>
                <a:ea typeface="Arial" charset="0"/>
                <a:cs typeface="Arial" charset="0"/>
              </a:rPr>
              <a:t>5,8 Millionen europäische Juden</a:t>
            </a:r>
            <a:r>
              <a:rPr lang="de-CH" sz="2400" dirty="0">
                <a:solidFill>
                  <a:schemeClr val="tx1"/>
                </a:solidFill>
                <a:latin typeface="Arial" charset="0"/>
                <a:ea typeface="Arial" charset="0"/>
                <a:cs typeface="Arial" charset="0"/>
              </a:rPr>
              <a:t> dorthin abzuschieben. </a:t>
            </a:r>
            <a:endParaRPr lang="de-DE" sz="2400" dirty="0">
              <a:solidFill>
                <a:schemeClr val="tx1"/>
              </a:solidFill>
              <a:latin typeface="Arial" charset="0"/>
              <a:ea typeface="Arial" charset="0"/>
              <a:cs typeface="Arial" charset="0"/>
            </a:endParaRPr>
          </a:p>
        </p:txBody>
      </p:sp>
      <p:pic>
        <p:nvPicPr>
          <p:cNvPr id="5122" name="Picture 2" descr="Bildergebnis für madagascar map">
            <a:extLst>
              <a:ext uri="{FF2B5EF4-FFF2-40B4-BE49-F238E27FC236}">
                <a16:creationId xmlns:a16="http://schemas.microsoft.com/office/drawing/2014/main" id="{F8294B11-46BB-40D0-BE33-AAA9CFF5C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180" y="215384"/>
            <a:ext cx="3297558" cy="6454666"/>
          </a:xfrm>
          <a:prstGeom prst="rect">
            <a:avLst/>
          </a:prstGeom>
          <a:noFill/>
          <a:extLst>
            <a:ext uri="{909E8E84-426E-40DD-AFC4-6F175D3DCCD1}">
              <a14:hiddenFill xmlns:a14="http://schemas.microsoft.com/office/drawing/2010/main">
                <a:solidFill>
                  <a:srgbClr val="FFFFFF"/>
                </a:solidFill>
              </a14:hiddenFill>
            </a:ext>
          </a:extLst>
        </p:spPr>
      </p:pic>
      <p:sp>
        <p:nvSpPr>
          <p:cNvPr id="8" name="Inhaltsplatzhalter 6">
            <a:extLst>
              <a:ext uri="{FF2B5EF4-FFF2-40B4-BE49-F238E27FC236}">
                <a16:creationId xmlns:a16="http://schemas.microsoft.com/office/drawing/2014/main" id="{0FEA980A-54FB-4BC8-BA72-EEDE70AA48D6}"/>
              </a:ext>
            </a:extLst>
          </p:cNvPr>
          <p:cNvSpPr txBox="1">
            <a:spLocks/>
          </p:cNvSpPr>
          <p:nvPr/>
        </p:nvSpPr>
        <p:spPr>
          <a:xfrm>
            <a:off x="542923" y="3415006"/>
            <a:ext cx="5838825"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Im November 1940, nach der Luftschlacht um England, wird der Plan aber </a:t>
            </a:r>
            <a:r>
              <a:rPr lang="de-CH" sz="2400" b="1" dirty="0">
                <a:solidFill>
                  <a:schemeClr val="tx1"/>
                </a:solidFill>
                <a:latin typeface="Arial" charset="0"/>
                <a:ea typeface="Arial" charset="0"/>
                <a:cs typeface="Arial" charset="0"/>
              </a:rPr>
              <a:t>illusorisch</a:t>
            </a:r>
            <a:r>
              <a:rPr lang="de-CH" sz="2400" dirty="0">
                <a:solidFill>
                  <a:schemeClr val="tx1"/>
                </a:solidFill>
                <a:latin typeface="Arial" charset="0"/>
                <a:ea typeface="Arial" charset="0"/>
                <a:cs typeface="Arial" charset="0"/>
              </a:rPr>
              <a:t>.</a:t>
            </a:r>
            <a:endParaRPr lang="de-DE" sz="2400"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239017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Bildergebnis für ghetto warsaw">
            <a:extLst>
              <a:ext uri="{FF2B5EF4-FFF2-40B4-BE49-F238E27FC236}">
                <a16:creationId xmlns:a16="http://schemas.microsoft.com/office/drawing/2014/main" id="{5E3FB422-9B4B-450C-B014-919552DFFB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986"/>
          <a:stretch/>
        </p:blipFill>
        <p:spPr bwMode="auto">
          <a:xfrm>
            <a:off x="-1" y="0"/>
            <a:ext cx="12192001" cy="6854716"/>
          </a:xfrm>
          <a:prstGeom prst="rect">
            <a:avLst/>
          </a:prstGeom>
          <a:noFill/>
          <a:extLst>
            <a:ext uri="{909E8E84-426E-40DD-AFC4-6F175D3DCCD1}">
              <a14:hiddenFill xmlns:a14="http://schemas.microsoft.com/office/drawing/2010/main">
                <a:solidFill>
                  <a:srgbClr val="FFFFFF"/>
                </a:solidFill>
              </a14:hiddenFill>
            </a:ext>
          </a:extLst>
        </p:spPr>
      </p:pic>
      <p:sp>
        <p:nvSpPr>
          <p:cNvPr id="6" name="Inhaltsplatzhalter 6"/>
          <p:cNvSpPr txBox="1">
            <a:spLocks/>
          </p:cNvSpPr>
          <p:nvPr/>
        </p:nvSpPr>
        <p:spPr>
          <a:xfrm>
            <a:off x="6743077" y="303459"/>
            <a:ext cx="4982196"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CH" sz="2400" dirty="0">
                <a:solidFill>
                  <a:schemeClr val="tx1"/>
                </a:solidFill>
                <a:latin typeface="Arial" charset="0"/>
                <a:ea typeface="Arial" charset="0"/>
                <a:cs typeface="Arial" charset="0"/>
              </a:rPr>
              <a:t>Im Juni 1941 werden in einer litauischen Ortschaft erstmals </a:t>
            </a:r>
            <a:r>
              <a:rPr lang="de-CH" sz="2400" b="1" dirty="0">
                <a:solidFill>
                  <a:schemeClr val="tx1"/>
                </a:solidFill>
                <a:latin typeface="Arial" charset="0"/>
                <a:ea typeface="Arial" charset="0"/>
                <a:cs typeface="Arial" charset="0"/>
              </a:rPr>
              <a:t>alle</a:t>
            </a:r>
            <a:r>
              <a:rPr lang="de-CH" sz="2400" dirty="0">
                <a:solidFill>
                  <a:schemeClr val="tx1"/>
                </a:solidFill>
                <a:latin typeface="Arial" charset="0"/>
                <a:ea typeface="Arial" charset="0"/>
                <a:cs typeface="Arial" charset="0"/>
              </a:rPr>
              <a:t> </a:t>
            </a:r>
            <a:r>
              <a:rPr lang="de-CH" sz="2400" b="1" dirty="0">
                <a:solidFill>
                  <a:schemeClr val="tx1"/>
                </a:solidFill>
                <a:latin typeface="Arial" charset="0"/>
                <a:ea typeface="Arial" charset="0"/>
                <a:cs typeface="Arial" charset="0"/>
              </a:rPr>
              <a:t>erwachsenen männlichen Juden </a:t>
            </a:r>
            <a:r>
              <a:rPr lang="de-CH" sz="2400" dirty="0">
                <a:solidFill>
                  <a:schemeClr val="tx1"/>
                </a:solidFill>
                <a:latin typeface="Arial" charset="0"/>
                <a:ea typeface="Arial" charset="0"/>
                <a:cs typeface="Arial" charset="0"/>
              </a:rPr>
              <a:t>erschossen.</a:t>
            </a:r>
            <a:endParaRPr lang="de-DE" sz="2400" dirty="0">
              <a:solidFill>
                <a:schemeClr val="tx1"/>
              </a:solidFill>
              <a:latin typeface="Arial" charset="0"/>
              <a:ea typeface="Arial" charset="0"/>
              <a:cs typeface="Arial" charset="0"/>
            </a:endParaRPr>
          </a:p>
        </p:txBody>
      </p:sp>
      <p:sp>
        <p:nvSpPr>
          <p:cNvPr id="7" name="Textfeld 6"/>
          <p:cNvSpPr txBox="1"/>
          <p:nvPr/>
        </p:nvSpPr>
        <p:spPr>
          <a:xfrm>
            <a:off x="9942923" y="6485384"/>
            <a:ext cx="2249077" cy="369332"/>
          </a:xfrm>
          <a:prstGeom prst="rect">
            <a:avLst/>
          </a:prstGeom>
          <a:noFill/>
        </p:spPr>
        <p:txBody>
          <a:bodyPr wrap="none" rtlCol="0">
            <a:spAutoFit/>
          </a:bodyPr>
          <a:lstStyle/>
          <a:p>
            <a:r>
              <a:rPr lang="de-CH" dirty="0">
                <a:solidFill>
                  <a:schemeClr val="bg1">
                    <a:lumMod val="75000"/>
                  </a:schemeClr>
                </a:solidFill>
                <a:latin typeface="Arial Black" panose="020B0A04020102020204" pitchFamily="34" charset="0"/>
              </a:rPr>
              <a:t>SchulArena.com</a:t>
            </a:r>
          </a:p>
        </p:txBody>
      </p:sp>
      <p:sp>
        <p:nvSpPr>
          <p:cNvPr id="8" name="Inhaltsplatzhalter 6">
            <a:extLst>
              <a:ext uri="{FF2B5EF4-FFF2-40B4-BE49-F238E27FC236}">
                <a16:creationId xmlns:a16="http://schemas.microsoft.com/office/drawing/2014/main" id="{D412CA1C-3029-46A1-B965-E389C3F6FBA2}"/>
              </a:ext>
            </a:extLst>
          </p:cNvPr>
          <p:cNvSpPr txBox="1">
            <a:spLocks/>
          </p:cNvSpPr>
          <p:nvPr/>
        </p:nvSpPr>
        <p:spPr>
          <a:xfrm>
            <a:off x="-1" y="4362134"/>
            <a:ext cx="3771901"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a:solidFill>
                  <a:schemeClr val="tx1"/>
                </a:solidFill>
                <a:latin typeface="Arial" charset="0"/>
                <a:ea typeface="Arial" charset="0"/>
                <a:cs typeface="Arial" charset="0"/>
              </a:rPr>
              <a:t>Massen-</a:t>
            </a:r>
            <a:endParaRPr lang="de-DE" sz="6000" dirty="0">
              <a:solidFill>
                <a:schemeClr val="tx1"/>
              </a:solidFill>
              <a:latin typeface="Arial" charset="0"/>
              <a:ea typeface="Arial" charset="0"/>
              <a:cs typeface="Arial" charset="0"/>
            </a:endParaRPr>
          </a:p>
        </p:txBody>
      </p:sp>
      <p:sp>
        <p:nvSpPr>
          <p:cNvPr id="9" name="Inhaltsplatzhalter 6">
            <a:extLst>
              <a:ext uri="{FF2B5EF4-FFF2-40B4-BE49-F238E27FC236}">
                <a16:creationId xmlns:a16="http://schemas.microsoft.com/office/drawing/2014/main" id="{8FD41055-8E61-471A-AA18-4C687564B3CB}"/>
              </a:ext>
            </a:extLst>
          </p:cNvPr>
          <p:cNvSpPr txBox="1">
            <a:spLocks/>
          </p:cNvSpPr>
          <p:nvPr/>
        </p:nvSpPr>
        <p:spPr>
          <a:xfrm>
            <a:off x="0" y="5504410"/>
            <a:ext cx="6000749" cy="923330"/>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6000" dirty="0">
                <a:solidFill>
                  <a:schemeClr val="tx1"/>
                </a:solidFill>
                <a:latin typeface="Arial" charset="0"/>
                <a:ea typeface="Arial" charset="0"/>
                <a:cs typeface="Arial" charset="0"/>
              </a:rPr>
              <a:t> </a:t>
            </a:r>
            <a:r>
              <a:rPr lang="de-CH" sz="6000" dirty="0" err="1">
                <a:solidFill>
                  <a:schemeClr val="tx1"/>
                </a:solidFill>
                <a:latin typeface="Arial" charset="0"/>
                <a:ea typeface="Arial" charset="0"/>
                <a:cs typeface="Arial" charset="0"/>
              </a:rPr>
              <a:t>erschiessungen</a:t>
            </a:r>
            <a:endParaRPr lang="de-CH" altLang="de-DE" sz="6000" dirty="0">
              <a:solidFill>
                <a:schemeClr val="tx1"/>
              </a:solidFill>
              <a:latin typeface="Arial" charset="0"/>
              <a:cs typeface="Arial" charset="0"/>
            </a:endParaRPr>
          </a:p>
        </p:txBody>
      </p:sp>
      <p:sp>
        <p:nvSpPr>
          <p:cNvPr id="10" name="Inhaltsplatzhalter 6">
            <a:extLst>
              <a:ext uri="{FF2B5EF4-FFF2-40B4-BE49-F238E27FC236}">
                <a16:creationId xmlns:a16="http://schemas.microsoft.com/office/drawing/2014/main" id="{DFB20034-26A0-4731-BBFF-461ACB293B0D}"/>
              </a:ext>
            </a:extLst>
          </p:cNvPr>
          <p:cNvSpPr txBox="1">
            <a:spLocks/>
          </p:cNvSpPr>
          <p:nvPr/>
        </p:nvSpPr>
        <p:spPr>
          <a:xfrm>
            <a:off x="6743077" y="1918138"/>
            <a:ext cx="4982196" cy="1089529"/>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Im Juli 1941 werden in Lettland erstmals </a:t>
            </a:r>
            <a:r>
              <a:rPr lang="de-DE" sz="2400" b="1" dirty="0">
                <a:solidFill>
                  <a:schemeClr val="tx1"/>
                </a:solidFill>
                <a:latin typeface="Arial" charset="0"/>
                <a:ea typeface="Arial" charset="0"/>
                <a:cs typeface="Arial" charset="0"/>
              </a:rPr>
              <a:t>alle Juden </a:t>
            </a:r>
            <a:r>
              <a:rPr lang="de-DE" sz="2400" dirty="0">
                <a:solidFill>
                  <a:schemeClr val="tx1"/>
                </a:solidFill>
                <a:latin typeface="Arial" charset="0"/>
                <a:ea typeface="Arial" charset="0"/>
                <a:cs typeface="Arial" charset="0"/>
              </a:rPr>
              <a:t>einer Ortschaft ermordet.</a:t>
            </a:r>
          </a:p>
        </p:txBody>
      </p:sp>
      <p:sp>
        <p:nvSpPr>
          <p:cNvPr id="12" name="Inhaltsplatzhalter 6">
            <a:extLst>
              <a:ext uri="{FF2B5EF4-FFF2-40B4-BE49-F238E27FC236}">
                <a16:creationId xmlns:a16="http://schemas.microsoft.com/office/drawing/2014/main" id="{2509DED3-9E74-42A3-B716-0743EC9735AD}"/>
              </a:ext>
            </a:extLst>
          </p:cNvPr>
          <p:cNvSpPr txBox="1">
            <a:spLocks/>
          </p:cNvSpPr>
          <p:nvPr/>
        </p:nvSpPr>
        <p:spPr>
          <a:xfrm>
            <a:off x="6743077" y="3200418"/>
            <a:ext cx="4982198" cy="1421928"/>
          </a:xfrm>
          <a:prstGeom prst="rect">
            <a:avLst/>
          </a:prstGeom>
          <a:solidFill>
            <a:schemeClr val="bg2">
              <a:alpha val="85000"/>
            </a:schemeClr>
          </a:solidFill>
        </p:spPr>
        <p:style>
          <a:lnRef idx="0">
            <a:scrgbClr r="0" g="0" b="0"/>
          </a:lnRef>
          <a:fillRef idx="0">
            <a:scrgbClr r="0" g="0" b="0"/>
          </a:fillRef>
          <a:effectRef idx="0">
            <a:scrgbClr r="0" g="0" b="0"/>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None/>
            </a:pPr>
            <a:r>
              <a:rPr lang="de-DE" sz="2400" dirty="0">
                <a:solidFill>
                  <a:schemeClr val="tx1"/>
                </a:solidFill>
                <a:latin typeface="Arial" charset="0"/>
                <a:ea typeface="Arial" charset="0"/>
                <a:cs typeface="Arial" charset="0"/>
              </a:rPr>
              <a:t>Ab August 1941 werden in Litauen und Lettland fast täglich </a:t>
            </a:r>
            <a:r>
              <a:rPr lang="de-DE" sz="2400" b="1" dirty="0">
                <a:solidFill>
                  <a:schemeClr val="tx1"/>
                </a:solidFill>
                <a:latin typeface="Arial" charset="0"/>
                <a:ea typeface="Arial" charset="0"/>
                <a:cs typeface="Arial" charset="0"/>
              </a:rPr>
              <a:t>auch jüdische Frauen, Kinder und Greise</a:t>
            </a:r>
            <a:r>
              <a:rPr lang="de-DE" sz="2400" dirty="0">
                <a:solidFill>
                  <a:schemeClr val="tx1"/>
                </a:solidFill>
                <a:latin typeface="Arial" charset="0"/>
                <a:ea typeface="Arial" charset="0"/>
                <a:cs typeface="Arial" charset="0"/>
              </a:rPr>
              <a:t> erschossen.</a:t>
            </a:r>
          </a:p>
        </p:txBody>
      </p:sp>
    </p:spTree>
    <p:extLst>
      <p:ext uri="{BB962C8B-B14F-4D97-AF65-F5344CB8AC3E}">
        <p14:creationId xmlns:p14="http://schemas.microsoft.com/office/powerpoint/2010/main" val="346961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4200</Words>
  <Application>Microsoft Office PowerPoint</Application>
  <PresentationFormat>Breitbild</PresentationFormat>
  <Paragraphs>425</Paragraphs>
  <Slides>39</Slides>
  <Notes>39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Arial Black</vt:lpstr>
      <vt:lpstr>Calibri</vt:lpstr>
      <vt:lpstr>Calibri Light</vt:lpstr>
      <vt:lpstr>Wingdings</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Geschichte</dc:title>
  <dc:creator>Selina Tuchschmid</dc:creator>
  <cp:lastModifiedBy>Selina Tuchschmid</cp:lastModifiedBy>
  <cp:revision>1015</cp:revision>
  <dcterms:created xsi:type="dcterms:W3CDTF">2016-12-23T14:34:29Z</dcterms:created>
  <dcterms:modified xsi:type="dcterms:W3CDTF">2017-12-15T17:19:36Z</dcterms:modified>
</cp:coreProperties>
</file>